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notesSlides/notesSlide2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0.xml" ContentType="application/vnd.openxmlformats-officedocument.presentationml.notesSlide+xml"/>
  <Override PartName="/ppt/tags/tag110.xml" ContentType="application/vnd.openxmlformats-officedocument.presentationml.tags+xml"/>
  <Override PartName="/ppt/notesSlides/notesSlide31.xml" ContentType="application/vnd.openxmlformats-officedocument.presentationml.notesSlide+xml"/>
  <Override PartName="/ppt/tags/tag11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ags/tag112.xml" ContentType="application/vnd.openxmlformats-officedocument.presentationml.tags+xml"/>
  <Override PartName="/ppt/tags/tag11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92"/>
  </p:notesMasterIdLst>
  <p:handoutMasterIdLst>
    <p:handoutMasterId r:id="rId93"/>
  </p:handoutMasterIdLst>
  <p:sldIdLst>
    <p:sldId id="257" r:id="rId2"/>
    <p:sldId id="502" r:id="rId3"/>
    <p:sldId id="723" r:id="rId4"/>
    <p:sldId id="803" r:id="rId5"/>
    <p:sldId id="800" r:id="rId6"/>
    <p:sldId id="764" r:id="rId7"/>
    <p:sldId id="727" r:id="rId8"/>
    <p:sldId id="781" r:id="rId9"/>
    <p:sldId id="782" r:id="rId10"/>
    <p:sldId id="783" r:id="rId11"/>
    <p:sldId id="767" r:id="rId12"/>
    <p:sldId id="790" r:id="rId13"/>
    <p:sldId id="784" r:id="rId14"/>
    <p:sldId id="768" r:id="rId15"/>
    <p:sldId id="785" r:id="rId16"/>
    <p:sldId id="763" r:id="rId17"/>
    <p:sldId id="667" r:id="rId18"/>
    <p:sldId id="665" r:id="rId19"/>
    <p:sldId id="694" r:id="rId20"/>
    <p:sldId id="732" r:id="rId21"/>
    <p:sldId id="789" r:id="rId22"/>
    <p:sldId id="787" r:id="rId23"/>
    <p:sldId id="668" r:id="rId24"/>
    <p:sldId id="646" r:id="rId25"/>
    <p:sldId id="596" r:id="rId26"/>
    <p:sldId id="696" r:id="rId27"/>
    <p:sldId id="666" r:id="rId28"/>
    <p:sldId id="486" r:id="rId29"/>
    <p:sldId id="791" r:id="rId30"/>
    <p:sldId id="799" r:id="rId31"/>
    <p:sldId id="788" r:id="rId32"/>
    <p:sldId id="697" r:id="rId33"/>
    <p:sldId id="602" r:id="rId34"/>
    <p:sldId id="689" r:id="rId35"/>
    <p:sldId id="738" r:id="rId36"/>
    <p:sldId id="779" r:id="rId37"/>
    <p:sldId id="456" r:id="rId38"/>
    <p:sldId id="457" r:id="rId39"/>
    <p:sldId id="339" r:id="rId40"/>
    <p:sldId id="274" r:id="rId41"/>
    <p:sldId id="786" r:id="rId42"/>
    <p:sldId id="643" r:id="rId43"/>
    <p:sldId id="761" r:id="rId44"/>
    <p:sldId id="342" r:id="rId45"/>
    <p:sldId id="343" r:id="rId46"/>
    <p:sldId id="798" r:id="rId47"/>
    <p:sldId id="586" r:id="rId48"/>
    <p:sldId id="796" r:id="rId49"/>
    <p:sldId id="496" r:id="rId50"/>
    <p:sldId id="628" r:id="rId51"/>
    <p:sldId id="501" r:id="rId52"/>
    <p:sldId id="582" r:id="rId53"/>
    <p:sldId id="619" r:id="rId54"/>
    <p:sldId id="620" r:id="rId55"/>
    <p:sldId id="671" r:id="rId56"/>
    <p:sldId id="672" r:id="rId57"/>
    <p:sldId id="670" r:id="rId58"/>
    <p:sldId id="682" r:id="rId59"/>
    <p:sldId id="504" r:id="rId60"/>
    <p:sldId id="686" r:id="rId61"/>
    <p:sldId id="423" r:id="rId62"/>
    <p:sldId id="685" r:id="rId63"/>
    <p:sldId id="424" r:id="rId64"/>
    <p:sldId id="540" r:id="rId65"/>
    <p:sldId id="542" r:id="rId66"/>
    <p:sldId id="545" r:id="rId67"/>
    <p:sldId id="630" r:id="rId68"/>
    <p:sldId id="642" r:id="rId69"/>
    <p:sldId id="631" r:id="rId70"/>
    <p:sldId id="658" r:id="rId71"/>
    <p:sldId id="599" r:id="rId72"/>
    <p:sldId id="802" r:id="rId73"/>
    <p:sldId id="673" r:id="rId74"/>
    <p:sldId id="678" r:id="rId75"/>
    <p:sldId id="675" r:id="rId76"/>
    <p:sldId id="674" r:id="rId77"/>
    <p:sldId id="801" r:id="rId78"/>
    <p:sldId id="804" r:id="rId79"/>
    <p:sldId id="769" r:id="rId80"/>
    <p:sldId id="770" r:id="rId81"/>
    <p:sldId id="771" r:id="rId82"/>
    <p:sldId id="772" r:id="rId83"/>
    <p:sldId id="773" r:id="rId84"/>
    <p:sldId id="775" r:id="rId85"/>
    <p:sldId id="776" r:id="rId86"/>
    <p:sldId id="777" r:id="rId87"/>
    <p:sldId id="778" r:id="rId88"/>
    <p:sldId id="490" r:id="rId89"/>
    <p:sldId id="634" r:id="rId90"/>
    <p:sldId id="421" r:id="rId91"/>
  </p:sldIdLst>
  <p:sldSz cx="12192000" cy="6858000"/>
  <p:notesSz cx="7315200" cy="9601200"/>
  <p:embeddedFontLst>
    <p:embeddedFont>
      <p:font typeface="Book Antiqua" panose="02040602050305030304" pitchFamily="18" charset="0"/>
      <p:regular r:id="rId94"/>
      <p:bold r:id="rId95"/>
      <p:italic r:id="rId96"/>
      <p:boldItalic r:id="rId97"/>
    </p:embeddedFont>
    <p:embeddedFont>
      <p:font typeface="Cambria Math" panose="02040503050406030204" pitchFamily="18" charset="0"/>
      <p:regular r:id="rId98"/>
    </p:embeddedFont>
    <p:embeddedFont>
      <p:font typeface="Candara" panose="020E0502030303020204" pitchFamily="34" charset="0"/>
      <p:regular r:id="rId99"/>
      <p:bold r:id="rId100"/>
      <p:italic r:id="rId101"/>
      <p:boldItalic r:id="rId102"/>
    </p:embeddedFont>
    <p:embeddedFont>
      <p:font typeface="Century Gothic" panose="020B0502020202020204" pitchFamily="34" charset="0"/>
      <p:regular r:id="rId103"/>
      <p:bold r:id="rId104"/>
      <p:italic r:id="rId105"/>
      <p:boldItalic r:id="rId106"/>
    </p:embeddedFont>
    <p:embeddedFont>
      <p:font typeface="Lato" panose="020F0502020204030203" pitchFamily="34" charset="0"/>
      <p:regular r:id="rId107"/>
      <p:bold r:id="rId108"/>
      <p:italic r:id="rId109"/>
      <p:boldItalic r:id="rId110"/>
    </p:embeddedFont>
    <p:embeddedFont>
      <p:font typeface="MT Extra" panose="05050102010205020202" pitchFamily="18" charset="2"/>
      <p:regular r:id="rId11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7" autoAdjust="0"/>
    <p:restoredTop sz="80145" autoAdjust="0"/>
  </p:normalViewPr>
  <p:slideViewPr>
    <p:cSldViewPr snapToGrid="0">
      <p:cViewPr>
        <p:scale>
          <a:sx n="86" d="100"/>
          <a:sy n="86" d="100"/>
        </p:scale>
        <p:origin x="342" y="4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80" d="100"/>
        <a:sy n="18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s-ES" dirty="0"/>
                  <a:t>Porcentaje acumulado de las muestras</a:t>
                </a:r>
                <a:endParaRPr lang="en-US" dirty="0"/>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dirty="0" err="1"/>
                  <a:t>Turbidez</a:t>
                </a:r>
                <a:r>
                  <a:rPr lang="en-US" dirty="0"/>
                  <a:t> (UTN)</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16</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a:t>
            </a:r>
            <a:r>
              <a:rPr lang="en-US" baseline="0" dirty="0" err="1"/>
              <a:t>Filtro</a:t>
            </a:r>
            <a:r>
              <a:rPr lang="en-US" baseline="0" dirty="0"/>
              <a:t> de flóculos remove  small </a:t>
            </a:r>
            <a:r>
              <a:rPr lang="en-US" baseline="0" dirty="0" err="1"/>
              <a:t>particulas</a:t>
            </a:r>
            <a:r>
              <a:rPr lang="en-US" baseline="0" dirty="0"/>
              <a:t>?</a:t>
            </a:r>
          </a:p>
          <a:p>
            <a:r>
              <a:rPr lang="en-US" baseline="0" dirty="0"/>
              <a:t>Are </a:t>
            </a:r>
            <a:r>
              <a:rPr lang="en-US" baseline="0" dirty="0" err="1"/>
              <a:t>placas</a:t>
            </a:r>
            <a:r>
              <a:rPr lang="en-US" baseline="0" dirty="0"/>
              <a:t> de </a:t>
            </a:r>
            <a:r>
              <a:rPr lang="en-US" baseline="0" dirty="0" err="1"/>
              <a:t>sedimentación</a:t>
            </a:r>
            <a:r>
              <a:rPr lang="en-US" baseline="0" dirty="0"/>
              <a:t> s needed after a </a:t>
            </a:r>
            <a:r>
              <a:rPr lang="en-US" baseline="0" dirty="0" err="1"/>
              <a:t>Filtro</a:t>
            </a:r>
            <a:r>
              <a:rPr lang="en-US" baseline="0" dirty="0"/>
              <a:t> de </a:t>
            </a:r>
            <a:r>
              <a:rPr lang="en-US" baseline="0" dirty="0" err="1"/>
              <a:t>Flóculoulos</a:t>
            </a:r>
            <a:r>
              <a:rPr lang="en-US" baseline="0" dirty="0"/>
              <a:t>?</a:t>
            </a:r>
          </a:p>
          <a:p>
            <a:r>
              <a:rPr lang="en-US" baseline="0" dirty="0"/>
              <a:t>What determines how fast the </a:t>
            </a:r>
            <a:r>
              <a:rPr lang="en-US" baseline="0" dirty="0" err="1"/>
              <a:t>flóculo</a:t>
            </a:r>
            <a:r>
              <a:rPr lang="en-US" baseline="0" dirty="0"/>
              <a:t>/water interface rises? 100mg/L*1mm/s = 3000 mg/L * x mm/s</a:t>
            </a:r>
          </a:p>
          <a:p>
            <a:r>
              <a:rPr lang="en-US" baseline="0" dirty="0"/>
              <a:t>Why might a </a:t>
            </a:r>
            <a:r>
              <a:rPr lang="en-US" baseline="0" dirty="0" err="1"/>
              <a:t>Filtro</a:t>
            </a:r>
            <a:r>
              <a:rPr lang="en-US" baseline="0" dirty="0"/>
              <a:t> de flóculos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dirty="0" err="1"/>
              <a:t>Filtro</a:t>
            </a:r>
            <a:r>
              <a:rPr lang="en-US" baseline="0" dirty="0"/>
              <a:t> de </a:t>
            </a:r>
            <a:r>
              <a:rPr lang="en-US" baseline="0" dirty="0" err="1"/>
              <a:t>Flóculoulos</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19</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a:t>
            </a:r>
            <a:r>
              <a:rPr lang="en-US" dirty="0" err="1"/>
              <a:t>Filtro</a:t>
            </a:r>
            <a:r>
              <a:rPr lang="en-US" dirty="0"/>
              <a:t> de flóculos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28</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32</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a:t>
            </a:r>
            <a:r>
              <a:rPr lang="en-US" dirty="0" err="1"/>
              <a:t>concentración</a:t>
            </a:r>
            <a:r>
              <a:rPr lang="en-US" dirty="0"/>
              <a:t> is 20</a:t>
            </a:r>
            <a:r>
              <a:rPr lang="en-US" baseline="0" dirty="0"/>
              <a:t> mg/L, and </a:t>
            </a:r>
            <a:r>
              <a:rPr lang="en-US" baseline="0" dirty="0" err="1"/>
              <a:t>Filtro</a:t>
            </a:r>
            <a:r>
              <a:rPr lang="en-US" baseline="0" dirty="0"/>
              <a:t> de flóculos is 2000 mg/L, then what is the flow rate into the </a:t>
            </a:r>
            <a:r>
              <a:rPr lang="en-US" baseline="0" dirty="0" err="1"/>
              <a:t>Tolva</a:t>
            </a:r>
            <a:r>
              <a:rPr lang="en-US" baseline="0" dirty="0"/>
              <a:t> de </a:t>
            </a:r>
            <a:r>
              <a:rPr lang="en-US" baseline="0" dirty="0" err="1"/>
              <a:t>lodos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sed tank will have flóculos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34</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a:t>
            </a:r>
            <a:r>
              <a:rPr lang="en-US" baseline="0" dirty="0" err="1"/>
              <a:t>colector</a:t>
            </a:r>
            <a:r>
              <a:rPr lang="en-US" baseline="0" dirty="0"/>
              <a:t>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35</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37</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flóculos?</a:t>
            </a:r>
            <a:endParaRPr lang="es-H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38</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39</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44</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45</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a:t>
            </a:r>
            <a:r>
              <a:rPr lang="en-US" noProof="0" dirty="0" err="1"/>
              <a:t>velocidad</a:t>
            </a:r>
            <a:r>
              <a:rPr lang="en-US" noProof="0" dirty="0"/>
              <a:t> de </a:t>
            </a:r>
            <a:r>
              <a:rPr lang="en-US" noProof="0" dirty="0" err="1"/>
              <a:t>captura</a:t>
            </a:r>
            <a:r>
              <a:rPr lang="en-US" noProof="0" dirty="0"/>
              <a:t> is really</a:t>
            </a:r>
            <a:r>
              <a:rPr lang="en-US" baseline="0" noProof="0" dirty="0"/>
              <a:t> a measure of the reduction in tank area that is possible from using </a:t>
            </a:r>
            <a:r>
              <a:rPr lang="en-US" baseline="0" noProof="0" dirty="0" err="1"/>
              <a:t>placas</a:t>
            </a:r>
            <a:r>
              <a:rPr lang="en-US" baseline="0" noProof="0" dirty="0"/>
              <a:t> de </a:t>
            </a:r>
            <a:r>
              <a:rPr lang="en-US" baseline="0" noProof="0" dirty="0" err="1"/>
              <a:t>sedimentación</a:t>
            </a:r>
            <a:r>
              <a:rPr lang="en-US" baseline="0" noProof="0" dirty="0"/>
              <a:t> s. It is easy to get a factor of 10 reduction. </a:t>
            </a:r>
            <a:endParaRPr lang="en-US" noProof="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46</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57</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61</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62</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63</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66</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a:t>
            </a:r>
            <a:r>
              <a:rPr lang="en-US" baseline="0" dirty="0" err="1"/>
              <a:t>flóculo</a:t>
            </a:r>
            <a:r>
              <a:rPr lang="en-US" baseline="0" dirty="0"/>
              <a:t> simply rotates with the </a:t>
            </a:r>
            <a:r>
              <a:rPr lang="en-US" baseline="0" dirty="0" err="1"/>
              <a:t>flóculo</a:t>
            </a:r>
            <a:r>
              <a:rPr lang="en-US" baseline="0" dirty="0"/>
              <a:t> and that no new water enters the </a:t>
            </a:r>
            <a:r>
              <a:rPr lang="en-US" baseline="0" dirty="0" err="1"/>
              <a:t>flóculo</a:t>
            </a:r>
            <a:r>
              <a:rPr lang="en-US" baseline="0" dirty="0"/>
              <a:t>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68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71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88</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flóculos,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dirty="0" err="1"/>
              <a:t>tanks</a:t>
            </a:r>
            <a:r>
              <a:rPr lang="es-HN" baseline="0" dirty="0"/>
              <a:t>.</a:t>
            </a:r>
            <a:endParaRPr lang="es-HN" dirty="0"/>
          </a:p>
          <a:p>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90</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fld id="{4680736C-C557-4F27-A92F-FA435A243315}" type="slidenum">
              <a:rPr lang="en-US" smtClean="0"/>
              <a:pPr/>
              <a:t>9</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flóculos from flocculator form blue </a:t>
            </a:r>
            <a:r>
              <a:rPr lang="en-US" dirty="0" err="1"/>
              <a:t>Filtro</a:t>
            </a:r>
            <a:r>
              <a:rPr lang="en-US" dirty="0"/>
              <a:t> de </a:t>
            </a:r>
            <a:r>
              <a:rPr lang="en-US" dirty="0" err="1"/>
              <a:t>flóculoss</a:t>
            </a:r>
            <a:r>
              <a:rPr lang="en-US" dirty="0"/>
              <a:t> in the </a:t>
            </a:r>
            <a:r>
              <a:rPr lang="en-US" dirty="0" err="1"/>
              <a:t>placas</a:t>
            </a:r>
            <a:r>
              <a:rPr lang="en-US" dirty="0"/>
              <a:t> de </a:t>
            </a:r>
            <a:r>
              <a:rPr lang="en-US" dirty="0" err="1"/>
              <a:t>sedimentación</a:t>
            </a:r>
            <a:r>
              <a:rPr lang="en-US" dirty="0"/>
              <a:t> </a:t>
            </a:r>
          </a:p>
          <a:p>
            <a:r>
              <a:rPr lang="en-US" dirty="0"/>
              <a:t>Red flóculos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27/3/2023</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27.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5.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9.xml"/><Relationship Id="rId7" Type="http://schemas.openxmlformats.org/officeDocument/2006/relationships/notesSlide" Target="../notesSlides/notesSlide8.xml"/><Relationship Id="rId12"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25.png"/><Relationship Id="rId5" Type="http://schemas.openxmlformats.org/officeDocument/2006/relationships/tags" Target="../tags/tag21.xml"/><Relationship Id="rId10"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4.xml"/><Relationship Id="rId7" Type="http://schemas.openxmlformats.org/officeDocument/2006/relationships/notesSlide" Target="../notesSlides/notesSlide9.xml"/><Relationship Id="rId12" Type="http://schemas.openxmlformats.org/officeDocument/2006/relationships/image" Target="../media/image2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25.png"/><Relationship Id="rId5" Type="http://schemas.openxmlformats.org/officeDocument/2006/relationships/tags" Target="../tags/tag26.xml"/><Relationship Id="rId10" Type="http://schemas.openxmlformats.org/officeDocument/2006/relationships/image" Target="../media/image27.png"/><Relationship Id="rId4" Type="http://schemas.openxmlformats.org/officeDocument/2006/relationships/tags" Target="../tags/tag25.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hyperlink" Target="https://www.youtube.com/watch?v=vZ2f6mduEl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49.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0.xml"/><Relationship Id="rId7" Type="http://schemas.openxmlformats.org/officeDocument/2006/relationships/notesSlide" Target="../notesSlides/notesSlide13.xml"/><Relationship Id="rId12" Type="http://schemas.openxmlformats.org/officeDocument/2006/relationships/image" Target="../media/image2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25.png"/><Relationship Id="rId5" Type="http://schemas.openxmlformats.org/officeDocument/2006/relationships/tags" Target="../tags/tag32.xml"/><Relationship Id="rId10" Type="http://schemas.openxmlformats.org/officeDocument/2006/relationships/image" Target="../media/image27.png"/><Relationship Id="rId4" Type="http://schemas.openxmlformats.org/officeDocument/2006/relationships/tags" Target="../tags/tag31.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47.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7.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slideLayout" Target="../slideLayouts/slideLayout5.xml"/><Relationship Id="rId10" Type="http://schemas.openxmlformats.org/officeDocument/2006/relationships/image" Target="../media/image64.png"/><Relationship Id="rId4" Type="http://schemas.openxmlformats.org/officeDocument/2006/relationships/tags" Target="../tags/tag38.xml"/><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1.xml"/><Relationship Id="rId7" Type="http://schemas.openxmlformats.org/officeDocument/2006/relationships/notesSlide" Target="../notesSlides/notesSlide16.xml"/><Relationship Id="rId12" Type="http://schemas.openxmlformats.org/officeDocument/2006/relationships/image" Target="../media/image2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25.png"/><Relationship Id="rId5" Type="http://schemas.openxmlformats.org/officeDocument/2006/relationships/tags" Target="../tags/tag43.xml"/><Relationship Id="rId10" Type="http://schemas.openxmlformats.org/officeDocument/2006/relationships/image" Target="../media/image27.png"/><Relationship Id="rId4" Type="http://schemas.openxmlformats.org/officeDocument/2006/relationships/tags" Target="../tags/tag42.xml"/><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68.jpe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12"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8.xml"/><Relationship Id="rId11" Type="http://schemas.openxmlformats.org/officeDocument/2006/relationships/image" Target="../media/image73.jpeg"/><Relationship Id="rId5" Type="http://schemas.openxmlformats.org/officeDocument/2006/relationships/slideLayout" Target="../slideLayouts/slideLayout2.xml"/><Relationship Id="rId10" Type="http://schemas.openxmlformats.org/officeDocument/2006/relationships/image" Target="../media/image72.png"/><Relationship Id="rId4" Type="http://schemas.openxmlformats.org/officeDocument/2006/relationships/tags" Target="../tags/tag47.xml"/><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49.xml"/><Relationship Id="rId7" Type="http://schemas.openxmlformats.org/officeDocument/2006/relationships/slideLayout" Target="../slideLayouts/slideLayout2.xml"/><Relationship Id="rId12" Type="http://schemas.openxmlformats.org/officeDocument/2006/relationships/image" Target="../media/image80.wmf"/><Relationship Id="rId17" Type="http://schemas.openxmlformats.org/officeDocument/2006/relationships/image" Target="../media/image85.png"/><Relationship Id="rId2" Type="http://schemas.openxmlformats.org/officeDocument/2006/relationships/tags" Target="../tags/tag48.xml"/><Relationship Id="rId16" Type="http://schemas.openxmlformats.org/officeDocument/2006/relationships/image" Target="../media/image84.png"/><Relationship Id="rId1" Type="http://schemas.openxmlformats.org/officeDocument/2006/relationships/vmlDrawing" Target="../drawings/vmlDrawing2.vml"/><Relationship Id="rId6" Type="http://schemas.openxmlformats.org/officeDocument/2006/relationships/tags" Target="../tags/tag52.xml"/><Relationship Id="rId11" Type="http://schemas.openxmlformats.org/officeDocument/2006/relationships/oleObject" Target="../embeddings/oleObject3.bin"/><Relationship Id="rId5" Type="http://schemas.openxmlformats.org/officeDocument/2006/relationships/tags" Target="../tags/tag51.xml"/><Relationship Id="rId15" Type="http://schemas.openxmlformats.org/officeDocument/2006/relationships/image" Target="../media/image83.png"/><Relationship Id="rId10" Type="http://schemas.openxmlformats.org/officeDocument/2006/relationships/image" Target="../media/image79.wmf"/><Relationship Id="rId4" Type="http://schemas.openxmlformats.org/officeDocument/2006/relationships/tags" Target="../tags/tag50.xml"/><Relationship Id="rId9" Type="http://schemas.openxmlformats.org/officeDocument/2006/relationships/oleObject" Target="../embeddings/oleObject2.bin"/><Relationship Id="rId1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55.xml"/><Relationship Id="rId7" Type="http://schemas.openxmlformats.org/officeDocument/2006/relationships/notesSlide" Target="../notesSlides/notesSlide22.xml"/><Relationship Id="rId12" Type="http://schemas.openxmlformats.org/officeDocument/2006/relationships/image" Target="../media/image8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83.png"/><Relationship Id="rId5" Type="http://schemas.openxmlformats.org/officeDocument/2006/relationships/tags" Target="../tags/tag57.xml"/><Relationship Id="rId10" Type="http://schemas.openxmlformats.org/officeDocument/2006/relationships/image" Target="../media/image82.png"/><Relationship Id="rId4" Type="http://schemas.openxmlformats.org/officeDocument/2006/relationships/tags" Target="../tags/tag56.xml"/><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60.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3.xml"/><Relationship Id="rId10" Type="http://schemas.openxmlformats.org/officeDocument/2006/relationships/image" Target="../media/image88.png"/><Relationship Id="rId4" Type="http://schemas.openxmlformats.org/officeDocument/2006/relationships/slideLayout" Target="../slideLayouts/slideLayout2.xml"/><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6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25.png"/><Relationship Id="rId3" Type="http://schemas.openxmlformats.org/officeDocument/2006/relationships/tags" Target="../tags/tag64.xml"/><Relationship Id="rId7" Type="http://schemas.openxmlformats.org/officeDocument/2006/relationships/slideLayout" Target="../slideLayouts/slideLayout5.xml"/><Relationship Id="rId12" Type="http://schemas.openxmlformats.org/officeDocument/2006/relationships/image" Target="../media/image27.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8.png"/><Relationship Id="rId5" Type="http://schemas.openxmlformats.org/officeDocument/2006/relationships/tags" Target="../tags/tag66.xml"/><Relationship Id="rId10" Type="http://schemas.openxmlformats.org/officeDocument/2006/relationships/image" Target="../media/image24.png"/><Relationship Id="rId4" Type="http://schemas.openxmlformats.org/officeDocument/2006/relationships/tags" Target="../tags/tag65.xml"/><Relationship Id="rId9" Type="http://schemas.openxmlformats.org/officeDocument/2006/relationships/image" Target="../media/image23.png"/><Relationship Id="rId1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78.png"/><Relationship Id="rId5" Type="http://schemas.openxmlformats.org/officeDocument/2006/relationships/image" Target="../media/image90.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89.png"/><Relationship Id="rId17" Type="http://schemas.openxmlformats.org/officeDocument/2006/relationships/image" Target="../media/image96.png"/><Relationship Id="rId2" Type="http://schemas.openxmlformats.org/officeDocument/2006/relationships/tags" Target="../tags/tag70.xml"/><Relationship Id="rId16" Type="http://schemas.openxmlformats.org/officeDocument/2006/relationships/image" Target="../media/image95.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91.png"/><Relationship Id="rId5" Type="http://schemas.openxmlformats.org/officeDocument/2006/relationships/tags" Target="../tags/tag73.xml"/><Relationship Id="rId15" Type="http://schemas.openxmlformats.org/officeDocument/2006/relationships/image" Target="../media/image94.png"/><Relationship Id="rId10" Type="http://schemas.openxmlformats.org/officeDocument/2006/relationships/notesSlide" Target="../notesSlides/notesSlide26.xml"/><Relationship Id="rId19" Type="http://schemas.openxmlformats.org/officeDocument/2006/relationships/image" Target="../media/image78.png"/><Relationship Id="rId4" Type="http://schemas.openxmlformats.org/officeDocument/2006/relationships/tags" Target="../tags/tag72.xml"/><Relationship Id="rId9" Type="http://schemas.openxmlformats.org/officeDocument/2006/relationships/slideLayout" Target="../slideLayouts/slideLayout5.xml"/><Relationship Id="rId14"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image" Target="../media/image100.png"/><Relationship Id="rId18" Type="http://schemas.openxmlformats.org/officeDocument/2006/relationships/image" Target="../media/image103.png"/><Relationship Id="rId3" Type="http://schemas.openxmlformats.org/officeDocument/2006/relationships/tags" Target="../tags/tag79.xml"/><Relationship Id="rId21" Type="http://schemas.openxmlformats.org/officeDocument/2006/relationships/image" Target="../media/image78.png"/><Relationship Id="rId7" Type="http://schemas.openxmlformats.org/officeDocument/2006/relationships/tags" Target="../tags/tag83.xml"/><Relationship Id="rId12" Type="http://schemas.openxmlformats.org/officeDocument/2006/relationships/image" Target="../media/image99.png"/><Relationship Id="rId17" Type="http://schemas.openxmlformats.org/officeDocument/2006/relationships/image" Target="../media/image102.png"/><Relationship Id="rId2" Type="http://schemas.openxmlformats.org/officeDocument/2006/relationships/tags" Target="../tags/tag78.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98.wmf"/><Relationship Id="rId5" Type="http://schemas.openxmlformats.org/officeDocument/2006/relationships/tags" Target="../tags/tag81.xml"/><Relationship Id="rId15" Type="http://schemas.openxmlformats.org/officeDocument/2006/relationships/image" Target="../media/image94.png"/><Relationship Id="rId10" Type="http://schemas.openxmlformats.org/officeDocument/2006/relationships/notesSlide" Target="../notesSlides/notesSlide27.xml"/><Relationship Id="rId19" Type="http://schemas.openxmlformats.org/officeDocument/2006/relationships/image" Target="../media/image104.png"/><Relationship Id="rId4" Type="http://schemas.openxmlformats.org/officeDocument/2006/relationships/tags" Target="../tags/tag80.xml"/><Relationship Id="rId9" Type="http://schemas.openxmlformats.org/officeDocument/2006/relationships/slideLayout" Target="../slideLayouts/slideLayout5.xml"/><Relationship Id="rId1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10.png"/><Relationship Id="rId3" Type="http://schemas.openxmlformats.org/officeDocument/2006/relationships/tags" Target="../tags/tag87.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108.png"/><Relationship Id="rId5" Type="http://schemas.openxmlformats.org/officeDocument/2006/relationships/tags" Target="../tags/tag89.xml"/><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tags" Target="../tags/tag88.xml"/><Relationship Id="rId9" Type="http://schemas.openxmlformats.org/officeDocument/2006/relationships/image" Target="../media/image106.png"/><Relationship Id="rId14" Type="http://schemas.openxmlformats.org/officeDocument/2006/relationships/image" Target="../media/image111.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7.png"/><Relationship Id="rId3" Type="http://schemas.openxmlformats.org/officeDocument/2006/relationships/tags" Target="../tags/tag93.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115.png"/><Relationship Id="rId5" Type="http://schemas.openxmlformats.org/officeDocument/2006/relationships/tags" Target="../tags/tag95.xml"/><Relationship Id="rId10" Type="http://schemas.openxmlformats.org/officeDocument/2006/relationships/image" Target="../media/image114.png"/><Relationship Id="rId4" Type="http://schemas.openxmlformats.org/officeDocument/2006/relationships/tags" Target="../tags/tag94.xml"/><Relationship Id="rId9" Type="http://schemas.openxmlformats.org/officeDocument/2006/relationships/image" Target="../media/image113.png"/><Relationship Id="rId1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27.png"/><Relationship Id="rId3" Type="http://schemas.openxmlformats.org/officeDocument/2006/relationships/tags" Target="../tags/tag99.xml"/><Relationship Id="rId7" Type="http://schemas.openxmlformats.org/officeDocument/2006/relationships/slideLayout" Target="../slideLayouts/slideLayout5.xml"/><Relationship Id="rId12" Type="http://schemas.openxmlformats.org/officeDocument/2006/relationships/image" Target="../media/image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25.png"/><Relationship Id="rId5" Type="http://schemas.openxmlformats.org/officeDocument/2006/relationships/tags" Target="../tags/tag101.xml"/><Relationship Id="rId10" Type="http://schemas.openxmlformats.org/officeDocument/2006/relationships/image" Target="../media/image24.png"/><Relationship Id="rId4" Type="http://schemas.openxmlformats.org/officeDocument/2006/relationships/tags" Target="../tags/tag100.xml"/><Relationship Id="rId9" Type="http://schemas.openxmlformats.org/officeDocument/2006/relationships/image" Target="../media/image23.png"/><Relationship Id="rId1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105.xml"/><Relationship Id="rId7" Type="http://schemas.openxmlformats.org/officeDocument/2006/relationships/image" Target="../media/image34.png"/><Relationship Id="rId12" Type="http://schemas.openxmlformats.org/officeDocument/2006/relationships/image" Target="../media/image7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107.xml"/><Relationship Id="rId10" Type="http://schemas.openxmlformats.org/officeDocument/2006/relationships/image" Target="../media/image96.png"/><Relationship Id="rId4" Type="http://schemas.openxmlformats.org/officeDocument/2006/relationships/tags" Target="../tags/tag106.xml"/><Relationship Id="rId9"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110.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78.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39.jpeg"/></Relationships>
</file>

<file path=ppt/slides/_rels/slide6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6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07.png"/><Relationship Id="rId5" Type="http://schemas.openxmlformats.org/officeDocument/2006/relationships/image" Target="../media/image147.png"/><Relationship Id="rId4" Type="http://schemas.openxmlformats.org/officeDocument/2006/relationships/notesSlide" Target="../notesSlides/notesSlide41.xml"/></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5.xml"/><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27.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2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5.png"/><Relationship Id="rId5" Type="http://schemas.openxmlformats.org/officeDocument/2006/relationships/tags" Target="../tags/tag7.xml"/><Relationship Id="rId10" Type="http://schemas.openxmlformats.org/officeDocument/2006/relationships/image" Target="../media/image24.png"/><Relationship Id="rId4" Type="http://schemas.openxmlformats.org/officeDocument/2006/relationships/tags" Target="../tags/tag6.xml"/><Relationship Id="rId9" Type="http://schemas.openxmlformats.org/officeDocument/2006/relationships/image" Target="../media/image23.png"/><Relationship Id="rId1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s-419" sz="6600" dirty="0"/>
              <a:t>Clarificación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206"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s-419" dirty="0"/>
              <a:t>Filtro de flóculos</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299468" y="2021698"/>
            <a:ext cx="6566370" cy="3626154"/>
          </a:xfrm>
        </p:spPr>
        <p:txBody>
          <a:bodyPr/>
          <a:lstStyle/>
          <a:p>
            <a:r>
              <a:rPr lang="es-ES" dirty="0"/>
              <a:t>Una alta concentración de un lecho fluidizado de flóculos en un flujo ascendente uniforme
Pequeñas partículas fluyen a través de grandes flóculos (mantenidos en su lugar por gravedad) donde pueden colisionar con pequeñas partículas que forman parte del flóculo</a:t>
            </a:r>
            <a:endParaRPr lang="es-419"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6582351" y="5036242"/>
            <a:ext cx="2996333" cy="1831601"/>
            <a:chOff x="6582351" y="5036242"/>
            <a:chExt cx="2996333" cy="1831601"/>
          </a:xfrm>
        </p:grpSpPr>
        <p:sp>
          <p:nvSpPr>
            <p:cNvPr id="3" name="TextBox 2">
              <a:extLst>
                <a:ext uri="{FF2B5EF4-FFF2-40B4-BE49-F238E27FC236}">
                  <a16:creationId xmlns:a16="http://schemas.microsoft.com/office/drawing/2014/main" id="{7A282CE3-6DF6-4B30-BD7B-F76335808171}"/>
                </a:ext>
              </a:extLst>
            </p:cNvPr>
            <p:cNvSpPr txBox="1"/>
            <p:nvPr/>
          </p:nvSpPr>
          <p:spPr>
            <a:xfrm>
              <a:off x="6582351" y="6344623"/>
              <a:ext cx="2996333" cy="523220"/>
            </a:xfrm>
            <a:prstGeom prst="rect">
              <a:avLst/>
            </a:prstGeom>
            <a:noFill/>
          </p:spPr>
          <p:txBody>
            <a:bodyPr wrap="none" rtlCol="0">
              <a:spAutoFit/>
            </a:bodyPr>
            <a:lstStyle/>
            <a:p>
              <a:r>
                <a:rPr lang="es-419" dirty="0"/>
                <a:t>flóculos son filtros!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H="1" flipV="1">
              <a:off x="9472219" y="5036242"/>
              <a:ext cx="106465" cy="1569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7" name="Table 246">
            <a:extLst>
              <a:ext uri="{FF2B5EF4-FFF2-40B4-BE49-F238E27FC236}">
                <a16:creationId xmlns:a16="http://schemas.microsoft.com/office/drawing/2014/main" id="{363D9C62-1E87-40FF-B22F-A3D3C20B347F}"/>
              </a:ext>
            </a:extLst>
          </p:cNvPr>
          <p:cNvGraphicFramePr>
            <a:graphicFrameLocks noGrp="1"/>
          </p:cNvGraphicFramePr>
          <p:nvPr>
            <p:extLst>
              <p:ext uri="{D42A27DB-BD31-4B8C-83A1-F6EECF244321}">
                <p14:modId xmlns:p14="http://schemas.microsoft.com/office/powerpoint/2010/main" val="641007963"/>
              </p:ext>
            </p:extLst>
          </p:nvPr>
        </p:nvGraphicFramePr>
        <p:xfrm>
          <a:off x="3574046" y="-16303"/>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48" name="Oval 247">
            <a:extLst>
              <a:ext uri="{FF2B5EF4-FFF2-40B4-BE49-F238E27FC236}">
                <a16:creationId xmlns:a16="http://schemas.microsoft.com/office/drawing/2014/main" id="{72EF4E69-E21C-4D06-BD17-8FE3546DFE2E}"/>
              </a:ext>
            </a:extLst>
          </p:cNvPr>
          <p:cNvSpPr/>
          <p:nvPr/>
        </p:nvSpPr>
        <p:spPr>
          <a:xfrm>
            <a:off x="3704193" y="114190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49" name="Oval 248">
            <a:extLst>
              <a:ext uri="{FF2B5EF4-FFF2-40B4-BE49-F238E27FC236}">
                <a16:creationId xmlns:a16="http://schemas.microsoft.com/office/drawing/2014/main" id="{7B4FE2B0-0215-41B4-AED6-BDCEE28C6B6A}"/>
              </a:ext>
            </a:extLst>
          </p:cNvPr>
          <p:cNvSpPr/>
          <p:nvPr/>
        </p:nvSpPr>
        <p:spPr>
          <a:xfrm>
            <a:off x="3818493" y="53989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53" name="Group 252">
            <a:extLst>
              <a:ext uri="{FF2B5EF4-FFF2-40B4-BE49-F238E27FC236}">
                <a16:creationId xmlns:a16="http://schemas.microsoft.com/office/drawing/2014/main" id="{E799CC08-3E94-45F8-A056-16372D981B2B}"/>
              </a:ext>
            </a:extLst>
          </p:cNvPr>
          <p:cNvGrpSpPr/>
          <p:nvPr/>
        </p:nvGrpSpPr>
        <p:grpSpPr>
          <a:xfrm>
            <a:off x="3701177" y="1509474"/>
            <a:ext cx="280352" cy="274320"/>
            <a:chOff x="1412620" y="3091725"/>
            <a:chExt cx="280352" cy="274320"/>
          </a:xfrm>
        </p:grpSpPr>
        <p:sp>
          <p:nvSpPr>
            <p:cNvPr id="304" name="Oval 303">
              <a:extLst>
                <a:ext uri="{FF2B5EF4-FFF2-40B4-BE49-F238E27FC236}">
                  <a16:creationId xmlns:a16="http://schemas.microsoft.com/office/drawing/2014/main" id="{ABDA8D0E-4CBB-4877-B752-0FF5C4A806C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5" name="Oval 304">
              <a:extLst>
                <a:ext uri="{FF2B5EF4-FFF2-40B4-BE49-F238E27FC236}">
                  <a16:creationId xmlns:a16="http://schemas.microsoft.com/office/drawing/2014/main" id="{DAE4230A-F058-46DF-A8C0-9FA323E9E11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6" name="Oval 305">
              <a:extLst>
                <a:ext uri="{FF2B5EF4-FFF2-40B4-BE49-F238E27FC236}">
                  <a16:creationId xmlns:a16="http://schemas.microsoft.com/office/drawing/2014/main" id="{FF56499A-5299-4977-8C55-46AF0EDADA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7" name="Oval 306">
              <a:extLst>
                <a:ext uri="{FF2B5EF4-FFF2-40B4-BE49-F238E27FC236}">
                  <a16:creationId xmlns:a16="http://schemas.microsoft.com/office/drawing/2014/main" id="{61740539-037E-4A51-B9E5-F1DCCA84E57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8" name="Oval 307">
              <a:extLst>
                <a:ext uri="{FF2B5EF4-FFF2-40B4-BE49-F238E27FC236}">
                  <a16:creationId xmlns:a16="http://schemas.microsoft.com/office/drawing/2014/main" id="{25B00713-76A0-4C6F-B1E3-A1EFB46523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9" name="Oval 308">
              <a:extLst>
                <a:ext uri="{FF2B5EF4-FFF2-40B4-BE49-F238E27FC236}">
                  <a16:creationId xmlns:a16="http://schemas.microsoft.com/office/drawing/2014/main" id="{F202EF0D-A975-45C8-84A0-AE50D8C7E58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0" name="Oval 309">
              <a:extLst>
                <a:ext uri="{FF2B5EF4-FFF2-40B4-BE49-F238E27FC236}">
                  <a16:creationId xmlns:a16="http://schemas.microsoft.com/office/drawing/2014/main" id="{F91186AF-01ED-44EB-B10D-883898CDAF57}"/>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1" name="Oval 310">
              <a:extLst>
                <a:ext uri="{FF2B5EF4-FFF2-40B4-BE49-F238E27FC236}">
                  <a16:creationId xmlns:a16="http://schemas.microsoft.com/office/drawing/2014/main" id="{37355C80-32E1-44DC-9505-2FCDAA023F3A}"/>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2" name="Oval 311">
              <a:extLst>
                <a:ext uri="{FF2B5EF4-FFF2-40B4-BE49-F238E27FC236}">
                  <a16:creationId xmlns:a16="http://schemas.microsoft.com/office/drawing/2014/main" id="{3AEEDFF3-D2EC-486C-B006-21F6F866F179}"/>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13" name="Oval 312">
              <a:extLst>
                <a:ext uri="{FF2B5EF4-FFF2-40B4-BE49-F238E27FC236}">
                  <a16:creationId xmlns:a16="http://schemas.microsoft.com/office/drawing/2014/main" id="{3AC2CE9E-1D10-4F94-80BA-9075CC922EA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314" name="Oval 313">
            <a:extLst>
              <a:ext uri="{FF2B5EF4-FFF2-40B4-BE49-F238E27FC236}">
                <a16:creationId xmlns:a16="http://schemas.microsoft.com/office/drawing/2014/main" id="{5E4D8ECF-5DEF-43BF-B84E-7BFE5FDBFDA6}"/>
              </a:ext>
            </a:extLst>
          </p:cNvPr>
          <p:cNvSpPr/>
          <p:nvPr/>
        </p:nvSpPr>
        <p:spPr>
          <a:xfrm>
            <a:off x="3772773" y="8420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15" name="Picture 314" descr="\documentclass{article}&#10;\usepackage{amsmath}&#10;\pagestyle{empty}&#10;\begin{document}&#10;&#10;$$v_t &gt; \bar v_{z_{ff}}$$&#10;&#10;&#10;\end{document}" title="IguanaTex Bitmap Display">
            <a:extLst>
              <a:ext uri="{FF2B5EF4-FFF2-40B4-BE49-F238E27FC236}">
                <a16:creationId xmlns:a16="http://schemas.microsoft.com/office/drawing/2014/main" id="{B517EF1C-9DF5-4465-BDC8-89BEC67854A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54674" y="1178286"/>
            <a:ext cx="950857" cy="239238"/>
          </a:xfrm>
          <a:prstGeom prst="rect">
            <a:avLst/>
          </a:prstGeom>
          <a:noFill/>
        </p:spPr>
      </p:pic>
      <p:pic>
        <p:nvPicPr>
          <p:cNvPr id="316" name="Picture 315" descr="\documentclass{article}&#10;\usepackage{amsmath}&#10;\pagestyle{empty}&#10;\begin{document}&#10;&#10;$$v_t &gt; \bar v_{z_{ff}}$$&#10;&#10;&#10;\end{document}" title="IguanaTex Bitmap Display">
            <a:extLst>
              <a:ext uri="{FF2B5EF4-FFF2-40B4-BE49-F238E27FC236}">
                <a16:creationId xmlns:a16="http://schemas.microsoft.com/office/drawing/2014/main" id="{6F205FB2-CAF5-4E15-BDE9-3E72A4BAB5D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954674" y="1552119"/>
            <a:ext cx="950857" cy="239238"/>
          </a:xfrm>
          <a:prstGeom prst="rect">
            <a:avLst/>
          </a:prstGeom>
          <a:noFill/>
        </p:spPr>
      </p:pic>
      <p:pic>
        <p:nvPicPr>
          <p:cNvPr id="317" name="Picture 316" descr="\documentclass{article}&#10;\usepackage{amsmath}&#10;\pagestyle{empty}&#10;\begin{document}&#10;&#10;$$\bar v_{z_{ff}} &gt; v_t &gt; v_c$$&#10;&#10;&#10;\end{document}" title="IguanaTex Bitmap Display">
            <a:extLst>
              <a:ext uri="{FF2B5EF4-FFF2-40B4-BE49-F238E27FC236}">
                <a16:creationId xmlns:a16="http://schemas.microsoft.com/office/drawing/2014/main" id="{37412C25-B867-4804-8FE4-A19742A5DB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661341" y="807265"/>
            <a:ext cx="1537523" cy="239238"/>
          </a:xfrm>
          <a:prstGeom prst="rect">
            <a:avLst/>
          </a:prstGeom>
          <a:noFill/>
        </p:spPr>
      </p:pic>
      <p:pic>
        <p:nvPicPr>
          <p:cNvPr id="318" name="Picture 317" descr="\documentclass{article}&#10;\usepackage{amsmath}&#10;\pagestyle{empty}&#10;\begin{document}&#10;&#10;$$v_c &gt; v_t$$&#10;&#10;&#10;\end{document}" title="IguanaTex Bitmap Display">
            <a:extLst>
              <a:ext uri="{FF2B5EF4-FFF2-40B4-BE49-F238E27FC236}">
                <a16:creationId xmlns:a16="http://schemas.microsoft.com/office/drawing/2014/main" id="{67B48B96-53CE-4D35-9883-C980D5303BE3}"/>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56007" y="450978"/>
            <a:ext cx="748190" cy="176762"/>
          </a:xfrm>
          <a:prstGeom prst="rect">
            <a:avLst/>
          </a:prstGeom>
          <a:noFill/>
        </p:spPr>
      </p:pic>
      <p:pic>
        <p:nvPicPr>
          <p:cNvPr id="319" name="Picture 318" descr="\documentclass{article}&#10;\usepackage{amsmath}&#10;\pagestyle{empty}&#10;\begin{document}&#10;&#10;$$\Pi_{fractal}$$&#10;&#10;&#10;\end{document}" title="IguanaTex Bitmap Display">
            <a:extLst>
              <a:ext uri="{FF2B5EF4-FFF2-40B4-BE49-F238E27FC236}">
                <a16:creationId xmlns:a16="http://schemas.microsoft.com/office/drawing/2014/main" id="{5040D440-CA60-407E-9925-BF3AF394735D}"/>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604624" y="57192"/>
            <a:ext cx="836571" cy="246857"/>
          </a:xfrm>
          <a:prstGeom prst="rect">
            <a:avLst/>
          </a:prstGeom>
        </p:spPr>
      </p:pic>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311727" y="1600200"/>
            <a:ext cx="7456275" cy="4525963"/>
          </a:xfrm>
        </p:spPr>
        <p:txBody>
          <a:bodyPr/>
          <a:lstStyle/>
          <a:p>
            <a:r>
              <a:rPr lang="es-ES" dirty="0"/>
              <a:t>La fracción del flujo de área proyectada que entra en el flóculo,        , es una función de la porosidad del flóculo</a:t>
            </a:r>
          </a:p>
          <a:p>
            <a:r>
              <a:rPr lang="es-ES" dirty="0"/>
              <a:t>¡No hay capa límite que impida que las partículas entren en el flóculo!</a:t>
            </a:r>
          </a:p>
          <a:p>
            <a:r>
              <a:rPr lang="es-ES" dirty="0"/>
              <a:t>Estamos tratando de averiguar cómo</a:t>
            </a:r>
          </a:p>
          <a:p>
            <a:pPr lvl="1"/>
            <a:r>
              <a:rPr lang="es-ES" dirty="0"/>
              <a:t>Preferentemente desperdiciar flóculos que están lleno</a:t>
            </a:r>
          </a:p>
          <a:p>
            <a:pPr lvl="1"/>
            <a:r>
              <a:rPr lang="es-ES" dirty="0"/>
              <a:t>Aumentar la concentración de flóculos que tengan alta porosidad</a:t>
            </a:r>
            <a:endParaRPr lang="es-419"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s-419" dirty="0"/>
              <a:t>Flóculos </a:t>
            </a:r>
            <a:r>
              <a:rPr lang="es-ES" dirty="0"/>
              <a:t>tienen una capacidad finita para capturar partículas</a:t>
            </a:r>
            <a:endParaRPr lang="es-419" dirty="0"/>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4754425" y="2065110"/>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856686" y="2393896"/>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Me estoy llenando</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542742" y="3596688"/>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Estoy relleno y mi porosidad es demasiado pequeña</a:t>
            </a:r>
            <a:endParaRPr lang="es-419" dirty="0">
              <a:solidFill>
                <a:schemeClr val="tx1"/>
              </a:solidFill>
            </a:endParaRP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s-ES" sz="3600" dirty="0"/>
              <a:t>¡El rendimiento del filtro de flóculos se deteriora después de que comienza a desgastarse en la tolva de lodos!</a:t>
            </a:r>
            <a:endParaRPr lang="es-419" sz="3600" dirty="0"/>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815882"/>
          </a:xfrm>
          <a:prstGeom prst="rect">
            <a:avLst/>
          </a:prstGeom>
          <a:noFill/>
        </p:spPr>
        <p:txBody>
          <a:bodyPr wrap="square" rtlCol="0">
            <a:spAutoFit/>
          </a:bodyPr>
          <a:lstStyle/>
          <a:p>
            <a:r>
              <a:rPr lang="es-ES" dirty="0"/>
              <a:t>¡Se están desperdiciando demasiados flóculos azules con capacidad de filtrado!
Necesidad de inventar una forma de desperdiciar selectivamente flóculos gastados</a:t>
            </a:r>
            <a:endParaRPr lang="es-419" dirty="0"/>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8888829" y="6121154"/>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8903287" y="527764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4708340" cy="830997"/>
          </a:xfrm>
          <a:prstGeom prst="rect">
            <a:avLst/>
          </a:prstGeom>
          <a:noFill/>
        </p:spPr>
        <p:txBody>
          <a:bodyPr wrap="none" rtlCol="0">
            <a:spAutoFit/>
          </a:bodyPr>
          <a:lstStyle/>
          <a:p>
            <a:r>
              <a:rPr lang="es-ES" sz="2400" dirty="0"/>
              <a:t>El vertedero comienza a desbordarse
</a:t>
            </a:r>
            <a:endParaRPr lang="es-419" sz="2400" dirty="0"/>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5105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H="1" flipV="1">
            <a:off x="9511020" y="4017324"/>
            <a:ext cx="363087" cy="1077053"/>
          </a:xfrm>
          <a:prstGeom prst="bentConnector5">
            <a:avLst>
              <a:gd name="adj1" fmla="val -62960"/>
              <a:gd name="adj2" fmla="val 264881"/>
              <a:gd name="adj3" fmla="val 16296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36634" y="228600"/>
            <a:ext cx="3722986" cy="1992086"/>
          </a:xfrm>
        </p:spPr>
        <p:txBody>
          <a:bodyPr/>
          <a:lstStyle/>
          <a:p>
            <a:r>
              <a:rPr lang="es-419" dirty="0"/>
              <a:t>placas de sedimentación </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147606441"/>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5"/>
            <a:ext cx="10515600" cy="2512045"/>
            <a:chOff x="2200940" y="3625704"/>
            <a:chExt cx="10515600" cy="2512045"/>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514882" cy="1384995"/>
            </a:xfrm>
            <a:prstGeom prst="rect">
              <a:avLst/>
            </a:prstGeom>
            <a:noFill/>
          </p:spPr>
          <p:txBody>
            <a:bodyPr wrap="square" rtlCol="0">
              <a:spAutoFit/>
            </a:bodyPr>
            <a:lstStyle/>
            <a:p>
              <a:r>
                <a:rPr lang="es-ES"/>
                <a:t>¡Los flóculos se agregan a medida que se deslizan por el plato!
</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715822" y="3625704"/>
              <a:ext cx="4000718" cy="181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s-419" dirty="0"/>
              <a:t>Flóculos </a:t>
            </a:r>
            <a:r>
              <a:rPr lang="es-ES" dirty="0"/>
              <a:t>derriban por las placas de sedimentación y crecen</a:t>
            </a:r>
            <a:endParaRPr lang="es-419" dirty="0"/>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187036" y="1600200"/>
            <a:ext cx="6872321" cy="4525963"/>
          </a:xfrm>
        </p:spPr>
        <p:txBody>
          <a:bodyPr/>
          <a:lstStyle/>
          <a:p>
            <a:r>
              <a:rPr lang="es-ES" dirty="0"/>
              <a:t>Esto crea los flóculos grandes con una velocidad terminal suficientemente rápido como para permanecer en el filtro de flóculos 
A medida que los flóculos grandes caen de las placas de sedimentación, se rompen si son más grandes que el tamaño establecido por la fuerza de enlace del coagulante y la fuerza de la gravedad</a:t>
            </a:r>
            <a:endParaRPr lang="es-419" dirty="0"/>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dirty="0"/>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dirty="0"/>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290110" y="3749457"/>
            <a:ext cx="2948227" cy="3108543"/>
          </a:xfrm>
          <a:prstGeom prst="rect">
            <a:avLst/>
          </a:prstGeom>
          <a:noFill/>
        </p:spPr>
        <p:txBody>
          <a:bodyPr wrap="square" rtlCol="0">
            <a:spAutoFit/>
          </a:bodyPr>
          <a:lstStyle/>
          <a:p>
            <a:r>
              <a:rPr lang="es-ES" dirty="0"/>
              <a:t>¡Si esta agregación no estuviera sucediendo, no habría forma de que flóculos saliera de las placas de sedimentación!</a:t>
            </a:r>
            <a:endParaRPr lang="es-419" dirty="0"/>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210238" y="228600"/>
            <a:ext cx="3649382" cy="1992086"/>
          </a:xfrm>
        </p:spPr>
        <p:txBody>
          <a:bodyPr/>
          <a:lstStyle/>
          <a:p>
            <a:r>
              <a:rPr lang="es-419" sz="3200" dirty="0"/>
              <a:t>Placas de sedimentación  alimentan </a:t>
            </a:r>
            <a:br>
              <a:rPr lang="es-419" sz="3200" dirty="0"/>
            </a:br>
            <a:r>
              <a:rPr lang="es-419" sz="3200" dirty="0"/>
              <a:t>el filtro de flóculos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274502400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dirty="0"/>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2024514"/>
            <a:chOff x="2200940" y="4113235"/>
            <a:chExt cx="10161856" cy="2024514"/>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715189" cy="1384995"/>
            </a:xfrm>
            <a:prstGeom prst="rect">
              <a:avLst/>
            </a:prstGeom>
            <a:noFill/>
          </p:spPr>
          <p:txBody>
            <a:bodyPr wrap="square" rtlCol="0">
              <a:spAutoFit/>
            </a:bodyPr>
            <a:lstStyle/>
            <a:p>
              <a:r>
                <a:rPr lang="es-ES" dirty="0"/>
                <a:t>¡Los flóculos en caída libre tienen un tamaño máximo!
</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916129" y="4113235"/>
              <a:ext cx="3446667" cy="133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2246769"/>
          </a:xfrm>
          <a:prstGeom prst="rect">
            <a:avLst/>
          </a:prstGeom>
        </p:spPr>
        <p:txBody>
          <a:bodyPr>
            <a:spAutoFit/>
          </a:bodyPr>
          <a:lstStyle/>
          <a:p>
            <a:r>
              <a:rPr lang="es-ES" dirty="0"/>
              <a:t>El tamaño máximo de flóculos en el filtro de flóculos se establece por gravedad y la fuerza de los enlaces del coagulante para unir las partículas 
</a:t>
            </a:r>
            <a:endParaRPr lang="es-419" dirty="0"/>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s-ES" dirty="0"/>
              <a:t>El tamaño máximo de los </a:t>
            </a:r>
            <a:r>
              <a:rPr lang="en-US" dirty="0"/>
              <a:t>flóculos</a:t>
            </a:r>
            <a:r>
              <a:rPr lang="es-ES" dirty="0"/>
              <a:t> esta basado en cada hemisferio que intenta rotar</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s-ES" dirty="0"/>
              <a:t>El arrastre tiende a hacer que cada mitad del flóculo gire en sentido contrario</a:t>
            </a:r>
          </a:p>
          <a:p>
            <a:r>
              <a:rPr lang="es-ES" dirty="0"/>
              <a:t>El arrastre está a mayor distancia del centro de la esfera que la flotabilidad</a:t>
            </a:r>
          </a:p>
          <a:p>
            <a:r>
              <a:rPr lang="es-ES" dirty="0"/>
              <a:t>El resultado es un momento que pone un enlace del flóculo en tensión</a:t>
            </a:r>
            <a:endParaRPr lang="en-US" dirty="0"/>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917513" cy="523220"/>
          </a:xfrm>
          <a:prstGeom prst="rect">
            <a:avLst/>
          </a:prstGeom>
          <a:noFill/>
        </p:spPr>
        <p:txBody>
          <a:bodyPr wrap="none" rtlCol="0">
            <a:spAutoFit/>
          </a:bodyPr>
          <a:lstStyle/>
          <a:p>
            <a:r>
              <a:rPr lang="es-419"/>
              <a:t>Flotabilidad</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1361270" cy="523220"/>
          </a:xfrm>
          <a:prstGeom prst="rect">
            <a:avLst/>
          </a:prstGeom>
          <a:noFill/>
        </p:spPr>
        <p:txBody>
          <a:bodyPr wrap="none" rtlCol="0">
            <a:spAutoFit/>
          </a:bodyPr>
          <a:lstStyle/>
          <a:p>
            <a:r>
              <a:rPr lang="es-419"/>
              <a:t>Arrastre</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23" y="6065363"/>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Title 1"/>
          <p:cNvSpPr>
            <a:spLocks noGrp="1"/>
          </p:cNvSpPr>
          <p:nvPr>
            <p:ph type="title"/>
          </p:nvPr>
        </p:nvSpPr>
        <p:spPr/>
        <p:txBody>
          <a:bodyPr/>
          <a:lstStyle/>
          <a:p>
            <a:r>
              <a:rPr lang="es-419" dirty="0"/>
              <a:t>Investigación del filtro de flóculos</a:t>
            </a:r>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419"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s-419" b="1" dirty="0"/>
              <a:t>Floculador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57568"/>
            <a:ext cx="2120900" cy="3120932"/>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7507211" y="6185198"/>
            <a:ext cx="2830947" cy="523220"/>
          </a:xfrm>
          <a:prstGeom prst="rect">
            <a:avLst/>
          </a:prstGeom>
          <a:noFill/>
        </p:spPr>
        <p:txBody>
          <a:bodyPr wrap="square" rtlCol="0">
            <a:spAutoFit/>
          </a:bodyPr>
          <a:lstStyle/>
          <a:p>
            <a:r>
              <a:rPr lang="es-419" b="1" dirty="0"/>
              <a:t>Filtro de flóculos</a:t>
            </a:r>
          </a:p>
        </p:txBody>
      </p:sp>
      <p:sp>
        <p:nvSpPr>
          <p:cNvPr id="12" name="Rectangle 11"/>
          <p:cNvSpPr/>
          <p:nvPr/>
        </p:nvSpPr>
        <p:spPr bwMode="auto">
          <a:xfrm>
            <a:off x="6465415" y="2977039"/>
            <a:ext cx="787440" cy="2062552"/>
          </a:xfrm>
          <a:prstGeom prst="rect">
            <a:avLst/>
          </a:prstGeom>
          <a:noFill/>
          <a:ln w="38100" cap="flat" cmpd="sng" algn="ctr">
            <a:solidFill>
              <a:srgbClr val="92D05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cxnSpLocks/>
            <a:stCxn id="11" idx="1"/>
          </p:cNvCxnSpPr>
          <p:nvPr/>
        </p:nvCxnSpPr>
        <p:spPr bwMode="auto">
          <a:xfrm flipH="1" flipV="1">
            <a:off x="6899564" y="5039591"/>
            <a:ext cx="607647" cy="1407217"/>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3796009" y="512443"/>
            <a:ext cx="2477222" cy="954107"/>
          </a:xfrm>
          <a:prstGeom prst="rect">
            <a:avLst/>
          </a:prstGeom>
          <a:noFill/>
        </p:spPr>
        <p:txBody>
          <a:bodyPr wrap="square" rtlCol="0">
            <a:spAutoFit/>
          </a:bodyPr>
          <a:lstStyle/>
          <a:p>
            <a:r>
              <a:rPr lang="es-419" b="1" dirty="0"/>
              <a:t>Tubos de sedimentación</a:t>
            </a:r>
          </a:p>
        </p:txBody>
      </p:sp>
      <p:sp>
        <p:nvSpPr>
          <p:cNvPr id="17" name="Parallelogram 16"/>
          <p:cNvSpPr/>
          <p:nvPr/>
        </p:nvSpPr>
        <p:spPr bwMode="auto">
          <a:xfrm>
            <a:off x="6323760" y="286948"/>
            <a:ext cx="1978952" cy="2062552"/>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419"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cxnSpLocks/>
            <a:endCxn id="17" idx="5"/>
          </p:cNvCxnSpPr>
          <p:nvPr/>
        </p:nvCxnSpPr>
        <p:spPr bwMode="auto">
          <a:xfrm>
            <a:off x="5634992" y="898564"/>
            <a:ext cx="1218207" cy="419660"/>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523220"/>
          </a:xfrm>
          <a:prstGeom prst="rect">
            <a:avLst/>
          </a:prstGeom>
          <a:solidFill>
            <a:schemeClr val="accent5">
              <a:lumMod val="40000"/>
              <a:lumOff val="60000"/>
            </a:schemeClr>
          </a:solidFill>
        </p:spPr>
        <p:txBody>
          <a:bodyPr wrap="square" rtlCol="0">
            <a:spAutoFit/>
          </a:bodyPr>
          <a:lstStyle/>
          <a:p>
            <a:r>
              <a:rPr lang="es-419" dirty="0"/>
              <a:t>Sin filtro</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Temas</a:t>
            </a:r>
          </a:p>
        </p:txBody>
      </p:sp>
      <p:sp>
        <p:nvSpPr>
          <p:cNvPr id="3" name="Content Placeholder 2"/>
          <p:cNvSpPr>
            <a:spLocks noGrp="1"/>
          </p:cNvSpPr>
          <p:nvPr>
            <p:ph sz="half" idx="1"/>
          </p:nvPr>
        </p:nvSpPr>
        <p:spPr/>
        <p:txBody>
          <a:bodyPr/>
          <a:lstStyle/>
          <a:p>
            <a:pPr>
              <a:lnSpc>
                <a:spcPct val="200000"/>
              </a:lnSpc>
            </a:pPr>
            <a:r>
              <a:rPr lang="es-419" dirty="0"/>
              <a:t>Introducción</a:t>
            </a:r>
          </a:p>
          <a:p>
            <a:pPr>
              <a:lnSpc>
                <a:spcPct val="200000"/>
              </a:lnSpc>
            </a:pPr>
            <a:r>
              <a:rPr lang="es-419" dirty="0"/>
              <a:t>Clarificador</a:t>
            </a:r>
          </a:p>
          <a:p>
            <a:pPr>
              <a:lnSpc>
                <a:spcPct val="200000"/>
              </a:lnSpc>
            </a:pPr>
            <a:r>
              <a:rPr lang="es-419" dirty="0"/>
              <a:t>Filtro de flóculos</a:t>
            </a:r>
          </a:p>
          <a:p>
            <a:pPr lvl="0">
              <a:lnSpc>
                <a:spcPct val="200000"/>
              </a:lnSpc>
            </a:pPr>
            <a:r>
              <a:rPr lang="es-419" dirty="0" err="1"/>
              <a:t>Resuspensión</a:t>
            </a:r>
            <a:r>
              <a:rPr lang="es-419" dirty="0"/>
              <a:t> de flóculos</a:t>
            </a:r>
          </a:p>
          <a:p>
            <a:pPr lvl="0">
              <a:lnSpc>
                <a:spcPct val="200000"/>
              </a:lnSpc>
            </a:pPr>
            <a:r>
              <a:rPr lang="es-419" dirty="0"/>
              <a:t>Tolva de lodo</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s-419" dirty="0"/>
              <a:t>velocidad de captura</a:t>
            </a:r>
          </a:p>
          <a:p>
            <a:pPr>
              <a:lnSpc>
                <a:spcPct val="200000"/>
              </a:lnSpc>
            </a:pPr>
            <a:r>
              <a:rPr lang="es-419" dirty="0"/>
              <a:t>placas de sedimentación</a:t>
            </a:r>
          </a:p>
          <a:p>
            <a:pPr>
              <a:lnSpc>
                <a:spcPct val="200000"/>
              </a:lnSpc>
            </a:pPr>
            <a:r>
              <a:rPr lang="es-419" dirty="0"/>
              <a:t>Arrollo de los flóculos</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8262" y="3678792"/>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4832" y="1594262"/>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743154" y="4474570"/>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453207" y="3565327"/>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Filtro de flóculos </a:t>
            </a:r>
            <a:r>
              <a:rPr lang="es-ES" dirty="0"/>
              <a:t>son muy diferentes de la floculación</a:t>
            </a:r>
            <a:endParaRPr lang="es-419" dirty="0"/>
          </a:p>
        </p:txBody>
      </p:sp>
      <p:sp>
        <p:nvSpPr>
          <p:cNvPr id="4" name="Text Placeholder 3"/>
          <p:cNvSpPr>
            <a:spLocks noGrp="1"/>
          </p:cNvSpPr>
          <p:nvPr>
            <p:ph type="body" idx="1"/>
          </p:nvPr>
        </p:nvSpPr>
        <p:spPr/>
        <p:txBody>
          <a:bodyPr/>
          <a:lstStyle/>
          <a:p>
            <a:r>
              <a:rPr lang="es-419" dirty="0" err="1"/>
              <a:t>Flocculation</a:t>
            </a:r>
            <a:endParaRPr lang="es-419" dirty="0"/>
          </a:p>
        </p:txBody>
      </p:sp>
      <p:sp>
        <p:nvSpPr>
          <p:cNvPr id="5" name="Content Placeholder 4"/>
          <p:cNvSpPr>
            <a:spLocks noGrp="1"/>
          </p:cNvSpPr>
          <p:nvPr>
            <p:ph sz="half" idx="2"/>
          </p:nvPr>
        </p:nvSpPr>
        <p:spPr/>
        <p:txBody>
          <a:bodyPr/>
          <a:lstStyle/>
          <a:p>
            <a:r>
              <a:rPr lang="es-ES" dirty="0"/>
              <a:t>Flujo de corte
Las partículas solo pueden adherirse a partículas de tamaño similar
La tasa de agregación de partículas primarias disminuye a medida que disminuye la concentración de partículas primarias
El efluente contiene muchos flóculos pequeños y algunos UTN (o mg/L) de partículas primarias que no han sido flóculoculadas</a:t>
            </a:r>
            <a:endParaRPr lang="es-419" dirty="0"/>
          </a:p>
        </p:txBody>
      </p:sp>
      <p:sp>
        <p:nvSpPr>
          <p:cNvPr id="6" name="Text Placeholder 5"/>
          <p:cNvSpPr>
            <a:spLocks noGrp="1"/>
          </p:cNvSpPr>
          <p:nvPr>
            <p:ph type="body" sz="quarter" idx="3"/>
          </p:nvPr>
        </p:nvSpPr>
        <p:spPr/>
        <p:txBody>
          <a:bodyPr/>
          <a:lstStyle/>
          <a:p>
            <a:r>
              <a:rPr lang="es-419" dirty="0"/>
              <a:t>Filtro de flóculos</a:t>
            </a:r>
          </a:p>
        </p:txBody>
      </p:sp>
      <p:sp>
        <p:nvSpPr>
          <p:cNvPr id="7" name="Content Placeholder 6"/>
          <p:cNvSpPr>
            <a:spLocks noGrp="1"/>
          </p:cNvSpPr>
          <p:nvPr>
            <p:ph sz="quarter" idx="4"/>
          </p:nvPr>
        </p:nvSpPr>
        <p:spPr>
          <a:xfrm>
            <a:off x="6047791" y="2174875"/>
            <a:ext cx="5552337" cy="3951288"/>
          </a:xfrm>
        </p:spPr>
        <p:txBody>
          <a:bodyPr/>
          <a:lstStyle/>
          <a:p>
            <a:r>
              <a:rPr lang="es-ES" dirty="0"/>
              <a:t>Filtración en el interior de flóculos
Solo partículas muy pequeñas fluyen hacia al interior de flóculos donde se pegan
Los flóculos de tamaño mayor saliendo del floculador no se pueden conectar a los flóculos en el filtro de flóculos (fuerza cortante es demasiado alto)
La suspensión que sale de la parte superior del filtro de flóculos contiene pequeños flóculos del floculador, y menos partículas primarias</a:t>
            </a:r>
            <a:endParaRPr lang="es-419" dirty="0"/>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s-419" dirty="0"/>
              <a:t>Preguntas sobre el filtro de flóculos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s-ES" dirty="0"/>
              <a:t>Ahora los/las operadores observan el filtro de flóculos con un foco a través de las placas de sedimentación. ¿Podemos hacerlo mejor?
¿Cómo podríamos hacer que funcione mejor?</a:t>
            </a:r>
            <a:r>
              <a:rPr lang="es-419" dirty="0"/>
              <a:t>?</a:t>
            </a:r>
          </a:p>
          <a:p>
            <a:pPr lvl="1"/>
            <a:r>
              <a:rPr lang="es-419" dirty="0"/>
              <a:t>Desperdiciar solo flóculos llenos
Añadir más flóculos nuevos</a:t>
            </a:r>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6253941" y="5329793"/>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5658574" y="58186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s-419" dirty="0"/>
              <a:t>Inversor de chorro</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2091872756"/>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s-419" noProof="0"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1384995"/>
            <a:chOff x="2200941" y="4752754"/>
            <a:chExt cx="9540864" cy="1384995"/>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1384995"/>
            </a:xfrm>
            <a:prstGeom prst="rect">
              <a:avLst/>
            </a:prstGeom>
            <a:noFill/>
          </p:spPr>
          <p:txBody>
            <a:bodyPr wrap="square" rtlCol="0">
              <a:spAutoFit/>
            </a:bodyPr>
            <a:lstStyle/>
            <a:p>
              <a:r>
                <a:rPr lang="es-ES" dirty="0"/>
                <a:t>El inversor de chorro es clave para mantener el filtro de flóculos en suspensión</a:t>
              </a:r>
              <a:endParaRPr lang="es-419" dirty="0"/>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445252"/>
              <a:ext cx="3302176" cy="29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p:cNvSpPr>
            <a:spLocks noGrp="1"/>
          </p:cNvSpPr>
          <p:nvPr>
            <p:ph type="title"/>
          </p:nvPr>
        </p:nvSpPr>
        <p:spPr>
          <a:xfrm>
            <a:off x="532659" y="76200"/>
            <a:ext cx="11036875" cy="1295400"/>
          </a:xfrm>
        </p:spPr>
        <p:txBody>
          <a:bodyPr/>
          <a:lstStyle/>
          <a:p>
            <a:r>
              <a:rPr lang="es-419" sz="3600" dirty="0"/>
              <a:t>La geometría inferior determina si el filtro de flóculos crece</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325262" cy="523220"/>
          </a:xfrm>
          <a:prstGeom prst="rect">
            <a:avLst/>
          </a:prstGeom>
          <a:noFill/>
        </p:spPr>
        <p:txBody>
          <a:bodyPr wrap="square" rtlCol="0">
            <a:spAutoFit/>
          </a:bodyPr>
          <a:lstStyle/>
          <a:p>
            <a:r>
              <a:rPr lang="es-419" dirty="0">
                <a:latin typeface="+mn-lt"/>
              </a:rPr>
              <a:t>Fondo plano</a:t>
            </a:r>
          </a:p>
        </p:txBody>
      </p:sp>
      <p:sp>
        <p:nvSpPr>
          <p:cNvPr id="6" name="TextBox 5"/>
          <p:cNvSpPr txBox="1"/>
          <p:nvPr/>
        </p:nvSpPr>
        <p:spPr>
          <a:xfrm>
            <a:off x="8341510" y="6209834"/>
            <a:ext cx="2837636" cy="523220"/>
          </a:xfrm>
          <a:prstGeom prst="rect">
            <a:avLst/>
          </a:prstGeom>
          <a:noFill/>
        </p:spPr>
        <p:txBody>
          <a:bodyPr wrap="none" rtlCol="0">
            <a:spAutoFit/>
          </a:bodyPr>
          <a:lstStyle/>
          <a:p>
            <a:r>
              <a:rPr lang="es-419" dirty="0"/>
              <a:t>Inversor de chorro</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s-419" sz="2000" dirty="0">
                <a:latin typeface="+mn-lt"/>
              </a:rPr>
              <a:t>Tolva de lodos</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H="1" flipV="1">
            <a:off x="10921740" y="6017756"/>
            <a:ext cx="257406" cy="453688"/>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46273" y="3469574"/>
            <a:ext cx="1569110" cy="1631216"/>
          </a:xfrm>
          <a:prstGeom prst="rect">
            <a:avLst/>
          </a:prstGeom>
          <a:noFill/>
        </p:spPr>
        <p:txBody>
          <a:bodyPr wrap="square" rtlCol="0">
            <a:spAutoFit/>
          </a:bodyPr>
          <a:lstStyle/>
          <a:p>
            <a:pPr algn="ctr"/>
            <a:r>
              <a:rPr lang="es-ES" sz="2000" dirty="0">
                <a:latin typeface="+mn-lt"/>
              </a:rPr>
              <a:t>La velocidad de flujo ascendente es de 1 mm/s
</a:t>
            </a:r>
            <a:endParaRPr lang="es-419" sz="2000" dirty="0">
              <a:latin typeface="+mn-lt"/>
            </a:endParaRP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s-419" dirty="0"/>
              <a:t>El chorro es descentrado</a:t>
            </a:r>
          </a:p>
        </p:txBody>
      </p:sp>
      <p:sp>
        <p:nvSpPr>
          <p:cNvPr id="35" name="TextBox 34"/>
          <p:cNvSpPr txBox="1"/>
          <p:nvPr/>
        </p:nvSpPr>
        <p:spPr>
          <a:xfrm>
            <a:off x="1100665" y="1556195"/>
            <a:ext cx="1473480" cy="400110"/>
          </a:xfrm>
          <a:prstGeom prst="rect">
            <a:avLst/>
          </a:prstGeom>
          <a:noFill/>
        </p:spPr>
        <p:txBody>
          <a:bodyPr wrap="none" rtlCol="0">
            <a:spAutoFit/>
          </a:bodyPr>
          <a:lstStyle/>
          <a:p>
            <a:r>
              <a:rPr lang="es-419" sz="2000" dirty="0"/>
              <a:t>Fondo plano</a:t>
            </a:r>
          </a:p>
        </p:txBody>
      </p:sp>
      <p:sp>
        <p:nvSpPr>
          <p:cNvPr id="36" name="TextBox 35"/>
          <p:cNvSpPr txBox="1"/>
          <p:nvPr/>
        </p:nvSpPr>
        <p:spPr>
          <a:xfrm>
            <a:off x="4943544" y="1526726"/>
            <a:ext cx="1856598" cy="400110"/>
          </a:xfrm>
          <a:prstGeom prst="rect">
            <a:avLst/>
          </a:prstGeom>
          <a:noFill/>
        </p:spPr>
        <p:txBody>
          <a:bodyPr wrap="none" rtlCol="0">
            <a:spAutoFit/>
          </a:bodyPr>
          <a:lstStyle/>
          <a:p>
            <a:r>
              <a:rPr lang="es-419" sz="2000" dirty="0"/>
              <a:t>Chorro centrado</a:t>
            </a:r>
          </a:p>
        </p:txBody>
      </p:sp>
      <p:sp>
        <p:nvSpPr>
          <p:cNvPr id="37" name="TextBox 36"/>
          <p:cNvSpPr txBox="1"/>
          <p:nvPr/>
        </p:nvSpPr>
        <p:spPr>
          <a:xfrm>
            <a:off x="9169541" y="1499511"/>
            <a:ext cx="2198038" cy="400110"/>
          </a:xfrm>
          <a:prstGeom prst="rect">
            <a:avLst/>
          </a:prstGeom>
          <a:noFill/>
        </p:spPr>
        <p:txBody>
          <a:bodyPr wrap="none" rtlCol="0">
            <a:spAutoFit/>
          </a:bodyPr>
          <a:lstStyle/>
          <a:p>
            <a:r>
              <a:rPr lang="es-419" sz="2000" dirty="0"/>
              <a:t>Chorro descentrado</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419" dirty="0"/>
              <a:t>Filtro de flóculos </a:t>
            </a:r>
            <a:r>
              <a:rPr lang="es-419" dirty="0" err="1"/>
              <a:t>Resuspender</a:t>
            </a:r>
            <a:endParaRPr lang="es-419"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s-419" sz="2000"/>
              <a:t>Inlet diffuser </a:t>
            </a:r>
          </a:p>
        </p:txBody>
      </p:sp>
      <p:sp>
        <p:nvSpPr>
          <p:cNvPr id="27" name="Arc 26"/>
          <p:cNvSpPr/>
          <p:nvPr/>
        </p:nvSpPr>
        <p:spPr bwMode="auto">
          <a:xfrm flipV="1">
            <a:off x="2070529" y="4355012"/>
            <a:ext cx="1371600" cy="1039356"/>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1815882"/>
          </a:xfrm>
          <a:prstGeom prst="rect">
            <a:avLst/>
          </a:prstGeom>
        </p:spPr>
        <p:txBody>
          <a:bodyPr>
            <a:spAutoFit/>
          </a:bodyPr>
          <a:lstStyle/>
          <a:p>
            <a:r>
              <a:rPr lang="es-ES" dirty="0"/>
              <a:t>¿Se puede resuspender un filtro de flóculos en reposo (asentado)? (Sí, al menos a veces)
</a:t>
            </a:r>
            <a:endParaRPr lang="es-419" dirty="0"/>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3088304" cy="1015663"/>
          </a:xfrm>
          <a:prstGeom prst="rect">
            <a:avLst/>
          </a:prstGeom>
          <a:noFill/>
        </p:spPr>
        <p:txBody>
          <a:bodyPr wrap="square" rtlCol="0">
            <a:spAutoFit/>
          </a:bodyPr>
          <a:lstStyle/>
          <a:p>
            <a:r>
              <a:rPr lang="es-ES" sz="2000" dirty="0"/>
              <a:t>lugar donde se </a:t>
            </a:r>
            <a:r>
              <a:rPr lang="es-ES" sz="2000" dirty="0" err="1"/>
              <a:t>resuspenden</a:t>
            </a:r>
            <a:r>
              <a:rPr lang="es-ES" sz="2000" dirty="0"/>
              <a:t> los flóculos </a:t>
            </a:r>
            <a:r>
              <a:rPr lang="es-419" sz="2000" dirty="0"/>
              <a:t>
</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150696" y="6333443"/>
            <a:ext cx="2076209" cy="400110"/>
          </a:xfrm>
          <a:prstGeom prst="rect">
            <a:avLst/>
          </a:prstGeom>
          <a:noFill/>
        </p:spPr>
        <p:txBody>
          <a:bodyPr wrap="none" rtlCol="0">
            <a:spAutoFit/>
          </a:bodyPr>
          <a:lstStyle/>
          <a:p>
            <a:r>
              <a:rPr lang="es-419" sz="2000" dirty="0"/>
              <a:t>Inversor de chorro</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3545504" cy="1323439"/>
          </a:xfrm>
          <a:prstGeom prst="rect">
            <a:avLst/>
          </a:prstGeom>
          <a:noFill/>
        </p:spPr>
        <p:txBody>
          <a:bodyPr wrap="square" rtlCol="0">
            <a:spAutoFit/>
          </a:bodyPr>
          <a:lstStyle/>
          <a:p>
            <a:r>
              <a:rPr lang="es-ES" sz="2000" dirty="0"/>
              <a:t>Tubos difusores aplanados para lograr un chorro continuo de agua en toda la longitud del clarificador</a:t>
            </a:r>
            <a:endParaRPr lang="es-419" sz="2000" dirty="0"/>
          </a:p>
        </p:txBody>
      </p:sp>
      <p:cxnSp>
        <p:nvCxnSpPr>
          <p:cNvPr id="34" name="Straight Arrow Connector 33">
            <a:extLst>
              <a:ext uri="{FF2B5EF4-FFF2-40B4-BE49-F238E27FC236}">
                <a16:creationId xmlns:a16="http://schemas.microsoft.com/office/drawing/2014/main" id="{0E18E35A-8AB7-4E7A-A662-DC8A8FF8D28D}"/>
              </a:ext>
            </a:extLst>
          </p:cNvPr>
          <p:cNvCxnSpPr>
            <a:cxnSpLocks/>
            <a:stCxn id="33" idx="3"/>
          </p:cNvCxnSpPr>
          <p:nvPr/>
        </p:nvCxnSpPr>
        <p:spPr bwMode="auto">
          <a:xfrm>
            <a:off x="7696200" y="4866947"/>
            <a:ext cx="1727200" cy="1229053"/>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7239000" y="6119500"/>
            <a:ext cx="2201246" cy="245278"/>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6226905" y="6507280"/>
            <a:ext cx="3259411" cy="26218"/>
          </a:xfrm>
          <a:prstGeom prst="straightConnector1">
            <a:avLst/>
          </a:prstGeom>
          <a:noFill/>
          <a:ln w="12700" cap="flat" cmpd="sng" algn="ctr">
            <a:solidFill>
              <a:schemeClr val="tx2"/>
            </a:solidFill>
            <a:prstDash val="solid"/>
            <a:round/>
            <a:headEnd type="none" w="lg" len="med"/>
            <a:tailEnd type="arrow"/>
          </a:ln>
          <a:effectLst/>
        </p:spPr>
      </p:cxnSp>
      <p:cxnSp>
        <p:nvCxnSpPr>
          <p:cNvPr id="37" name="Straight Arrow Connector 36">
            <a:extLst>
              <a:ext uri="{FF2B5EF4-FFF2-40B4-BE49-F238E27FC236}">
                <a16:creationId xmlns:a16="http://schemas.microsoft.com/office/drawing/2014/main" id="{FE381965-85D2-454A-96CD-07E059EAEBA3}"/>
              </a:ext>
            </a:extLst>
          </p:cNvPr>
          <p:cNvCxnSpPr>
            <a:cxnSpLocks/>
            <a:stCxn id="29" idx="1"/>
            <a:endCxn id="27" idx="2"/>
          </p:cNvCxnSpPr>
          <p:nvPr/>
        </p:nvCxnSpPr>
        <p:spPr bwMode="auto">
          <a:xfrm flipH="1" flipV="1">
            <a:off x="3442129" y="4874690"/>
            <a:ext cx="708567" cy="1244810"/>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s-ES" dirty="0"/>
              <a:t>El inversor de chorro crea un chorro vertical que resuspende los flóculos asentados</a:t>
            </a:r>
            <a:endParaRPr lang="es-419"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5139268" cy="4525963"/>
          </a:xfrm>
        </p:spPr>
        <p:txBody>
          <a:bodyPr/>
          <a:lstStyle/>
          <a:p>
            <a:r>
              <a:rPr lang="es-ES" dirty="0"/>
              <a:t>Los clarificadores deben tener cero lodos</a:t>
            </a:r>
            <a:endParaRPr lang="es-419" dirty="0"/>
          </a:p>
          <a:p>
            <a:r>
              <a:rPr lang="es-ES" dirty="0"/>
              <a:t>El lodo produce biogás que suspende las partículas</a:t>
            </a:r>
          </a:p>
          <a:p>
            <a:r>
              <a:rPr lang="es-ES" dirty="0"/>
              <a:t>Todas las superficies deben transportar flóculos asentados a una zona de resuspensión</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El chorro se desvía más cuando tiene menos impulso</a:t>
            </a:r>
            <a:endParaRPr lang="es-419"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pPr marL="0" indent="0">
              <a:buNone/>
            </a:pPr>
            <a:r>
              <a:rPr lang="es-ES" dirty="0"/>
              <a:t>La falla ocurre cuando la velocidad del chorro es debajo de 75 mm/s</a:t>
            </a:r>
            <a:endParaRPr lang="es-419" dirty="0"/>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441555" y="5583259"/>
            <a:ext cx="3229086" cy="954107"/>
          </a:xfrm>
          <a:prstGeom prst="rect">
            <a:avLst/>
          </a:prstGeom>
          <a:noFill/>
        </p:spPr>
        <p:txBody>
          <a:bodyPr wrap="square" rtlCol="0">
            <a:spAutoFit/>
          </a:bodyPr>
          <a:lstStyle/>
          <a:p>
            <a:pPr algn="ctr"/>
            <a:r>
              <a:rPr lang="es-419" dirty="0"/>
              <a:t>Chorro con diámetro de 8.9 mm (lento)</a:t>
            </a:r>
          </a:p>
        </p:txBody>
      </p:sp>
      <p:sp>
        <p:nvSpPr>
          <p:cNvPr id="22" name="TextBox 21"/>
          <p:cNvSpPr txBox="1"/>
          <p:nvPr/>
        </p:nvSpPr>
        <p:spPr>
          <a:xfrm>
            <a:off x="3209988" y="5583259"/>
            <a:ext cx="3318231" cy="954107"/>
          </a:xfrm>
          <a:prstGeom prst="rect">
            <a:avLst/>
          </a:prstGeom>
          <a:noFill/>
        </p:spPr>
        <p:txBody>
          <a:bodyPr wrap="square" rtlCol="0">
            <a:spAutoFit/>
          </a:bodyPr>
          <a:lstStyle/>
          <a:p>
            <a:pPr algn="ctr"/>
            <a:r>
              <a:rPr lang="es-419" dirty="0"/>
              <a:t>Chorro con diámetro de 3.9 mm (rápido)</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039618" y="3750641"/>
            <a:ext cx="1258953" cy="523220"/>
          </a:xfrm>
          <a:prstGeom prst="rect">
            <a:avLst/>
          </a:prstGeom>
          <a:noFill/>
        </p:spPr>
        <p:txBody>
          <a:bodyPr wrap="square" rtlCol="0">
            <a:spAutoFit/>
          </a:bodyPr>
          <a:lstStyle/>
          <a:p>
            <a:r>
              <a:rPr lang="es-419" dirty="0"/>
              <a:t>Chorro</a:t>
            </a:r>
          </a:p>
        </p:txBody>
      </p:sp>
      <p:sp>
        <p:nvSpPr>
          <p:cNvPr id="46" name="TextBox 45"/>
          <p:cNvSpPr txBox="1"/>
          <p:nvPr/>
        </p:nvSpPr>
        <p:spPr>
          <a:xfrm>
            <a:off x="10706101" y="4028846"/>
            <a:ext cx="1224364" cy="523220"/>
          </a:xfrm>
          <a:prstGeom prst="rect">
            <a:avLst/>
          </a:prstGeom>
          <a:noFill/>
        </p:spPr>
        <p:txBody>
          <a:bodyPr wrap="square" rtlCol="0">
            <a:spAutoFit/>
          </a:bodyPr>
          <a:lstStyle/>
          <a:p>
            <a:r>
              <a:rPr lang="es-419" dirty="0"/>
              <a:t>Chorro</a:t>
            </a:r>
          </a:p>
        </p:txBody>
      </p:sp>
      <p:sp>
        <p:nvSpPr>
          <p:cNvPr id="1845260" name="TextBox 1845259"/>
          <p:cNvSpPr txBox="1"/>
          <p:nvPr/>
        </p:nvSpPr>
        <p:spPr>
          <a:xfrm>
            <a:off x="3771699" y="1493656"/>
            <a:ext cx="3417052" cy="400110"/>
          </a:xfrm>
          <a:prstGeom prst="rect">
            <a:avLst/>
          </a:prstGeom>
          <a:noFill/>
        </p:spPr>
        <p:txBody>
          <a:bodyPr wrap="square" rtlCol="0">
            <a:spAutoFit/>
          </a:bodyPr>
          <a:lstStyle/>
          <a:p>
            <a:r>
              <a:rPr lang="es-419" sz="2000" dirty="0"/>
              <a:t>Corriente de flóculos asentados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1</m:t>
                          </m:r>
                        </m:sub>
                      </m:sSub>
                    </m:oMath>
                  </m:oMathPara>
                </a14:m>
                <a:endParaRPr lang="es-419"/>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2</m:t>
                          </m:r>
                        </m:sub>
                      </m:sSub>
                    </m:oMath>
                  </m:oMathPara>
                </a14:m>
                <a:endParaRPr lang="es-419"/>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1</m:t>
                          </m:r>
                        </m:sub>
                      </m:sSub>
                    </m:oMath>
                  </m:oMathPara>
                </a14:m>
                <a:endParaRPr lang="es-419"/>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419" i="1" smtClean="0">
                              <a:latin typeface="Cambria Math" panose="02040503050406030204" pitchFamily="18" charset="0"/>
                              <a:ea typeface="Cambria Math"/>
                            </a:rPr>
                          </m:ctrlPr>
                        </m:sSubPr>
                        <m:e>
                          <m:r>
                            <a:rPr lang="es-419" i="1" smtClean="0">
                              <a:latin typeface="Cambria Math"/>
                              <a:ea typeface="Cambria Math"/>
                            </a:rPr>
                            <m:t>𝜃</m:t>
                          </m:r>
                        </m:e>
                        <m:sub>
                          <m:r>
                            <a:rPr lang="es-419" b="0" i="1" smtClean="0">
                              <a:latin typeface="Cambria Math"/>
                              <a:ea typeface="Cambria Math"/>
                            </a:rPr>
                            <m:t>2</m:t>
                          </m:r>
                        </m:sub>
                      </m:sSub>
                    </m:oMath>
                  </m:oMathPara>
                </a14:m>
                <a:endParaRPr lang="es-419"/>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s-419"/>
              <a:t>&lt;</a:t>
            </a:r>
          </a:p>
        </p:txBody>
      </p:sp>
      <p:cxnSp>
        <p:nvCxnSpPr>
          <p:cNvPr id="5" name="Straight Arrow Connector 4">
            <a:extLst>
              <a:ext uri="{FF2B5EF4-FFF2-40B4-BE49-F238E27FC236}">
                <a16:creationId xmlns:a16="http://schemas.microsoft.com/office/drawing/2014/main" id="{5A55160A-2BB7-47C4-86F6-AF14A69904F9}"/>
              </a:ext>
            </a:extLst>
          </p:cNvPr>
          <p:cNvCxnSpPr>
            <a:cxnSpLocks/>
            <a:stCxn id="1845260" idx="3"/>
          </p:cNvCxnSpPr>
          <p:nvPr/>
        </p:nvCxnSpPr>
        <p:spPr>
          <a:xfrm>
            <a:off x="7188751" y="1693711"/>
            <a:ext cx="1118020" cy="90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04AC0F-D8BC-4A35-A623-4403D69804C0}"/>
              </a:ext>
            </a:extLst>
          </p:cNvPr>
          <p:cNvCxnSpPr>
            <a:cxnSpLocks/>
            <a:stCxn id="1845260" idx="1"/>
          </p:cNvCxnSpPr>
          <p:nvPr/>
        </p:nvCxnSpPr>
        <p:spPr>
          <a:xfrm flipH="1">
            <a:off x="3442667" y="1693711"/>
            <a:ext cx="329032" cy="70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2664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s-ES" dirty="0"/>
              <a:t>Diseño del difusor de entrada</a:t>
            </a:r>
            <a:endParaRPr lang="es-419" dirty="0"/>
          </a:p>
        </p:txBody>
      </p:sp>
      <p:sp>
        <p:nvSpPr>
          <p:cNvPr id="577539" name="Rectangle 3"/>
          <p:cNvSpPr>
            <a:spLocks noGrp="1" noChangeArrowheads="1"/>
          </p:cNvSpPr>
          <p:nvPr>
            <p:ph idx="1"/>
          </p:nvPr>
        </p:nvSpPr>
        <p:spPr>
          <a:xfrm>
            <a:off x="457200" y="1600200"/>
            <a:ext cx="6794500" cy="4525963"/>
          </a:xfrm>
        </p:spPr>
        <p:txBody>
          <a:bodyPr/>
          <a:lstStyle/>
          <a:p>
            <a:r>
              <a:rPr lang="es-ES" dirty="0"/>
              <a:t>Si un Clarificador tiene una longitud de 6 m, una anchura de 1 m, una profundidad de 2 m, una velocidad de flujo ascendente de 1 mm/s y una separación entre difusores de centro a centro (</a:t>
            </a:r>
            <a:r>
              <a:rPr lang="es-ES" dirty="0" err="1"/>
              <a:t>B_Diffuser</a:t>
            </a:r>
            <a:r>
              <a:rPr lang="es-ES" dirty="0"/>
              <a:t>) de 5 cm...
¿Cuál es el caudal de un difusor?</a:t>
            </a:r>
            <a:r>
              <a:rPr lang="es-419" dirty="0"/>
              <a:t>________________________</a:t>
            </a:r>
          </a:p>
        </p:txBody>
      </p:sp>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rotWithShape="1">
          <a:blip r:embed="rId3">
            <a:clrChange>
              <a:clrFrom>
                <a:srgbClr val="FFFFFF"/>
              </a:clrFrom>
              <a:clrTo>
                <a:srgbClr val="FFFFFF">
                  <a:alpha val="0"/>
                </a:srgbClr>
              </a:clrTo>
            </a:clrChange>
          </a:blip>
          <a:srcRect l="15214"/>
          <a:stretch/>
        </p:blipFill>
        <p:spPr>
          <a:xfrm>
            <a:off x="7251700" y="1328277"/>
            <a:ext cx="4940300"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4"/>
          <a:stretch>
            <a:fillRect/>
          </a:stretch>
        </p:blipFill>
        <p:spPr>
          <a:xfrm>
            <a:off x="10343408" y="0"/>
            <a:ext cx="1848592" cy="1390827"/>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s-ES" dirty="0"/>
              <a:t>Restricciones de velocidad del chorro: un mínimo y un máximo</a:t>
            </a:r>
            <a:endParaRPr lang="es-419" dirty="0"/>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1532" y="2360292"/>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10658687" cy="954107"/>
          </a:xfrm>
          <a:prstGeom prst="rect">
            <a:avLst/>
          </a:prstGeom>
          <a:noFill/>
        </p:spPr>
        <p:txBody>
          <a:bodyPr wrap="none" rtlCol="0">
            <a:spAutoFit/>
          </a:bodyPr>
          <a:lstStyle/>
          <a:p>
            <a:r>
              <a:rPr lang="es-ES" dirty="0"/>
              <a:t>Basado en la gradiente de velocidad en el chorro que sale de los difusores
</a:t>
            </a:r>
            <a:endParaRPr lang="es-419" dirty="0"/>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815882"/>
          </a:xfrm>
          <a:prstGeom prst="rect">
            <a:avLst/>
          </a:prstGeom>
          <a:noFill/>
        </p:spPr>
        <p:txBody>
          <a:bodyPr wrap="square" rtlCol="0">
            <a:spAutoFit/>
          </a:bodyPr>
          <a:lstStyle/>
          <a:p>
            <a:r>
              <a:rPr lang="es-ES" dirty="0"/>
              <a:t>Datos que muestran el colapso de la manta flóculo a velocidades de chorro menos que 
</a:t>
            </a:r>
            <a:endParaRPr lang="es-419" dirty="0"/>
          </a:p>
        </p:txBody>
      </p:sp>
    </p:spTree>
    <p:extLst>
      <p:ext uri="{BB962C8B-B14F-4D97-AF65-F5344CB8AC3E}">
        <p14:creationId xmlns:p14="http://schemas.microsoft.com/office/powerpoint/2010/main" val="13646651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s-419" dirty="0"/>
              <a:t>Tratamiento de Aguas Superficiales</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s-ES" sz="1400" dirty="0">
                <a:solidFill>
                  <a:schemeClr val="tx2"/>
                </a:solidFill>
                <a:latin typeface="Book Antiqua" pitchFamily="18" charset="0"/>
              </a:rPr>
              <a:t>Cribado, eliminación de arena, medición de flujo</a:t>
            </a:r>
            <a:endParaRPr lang="es-419" sz="1400" dirty="0">
              <a:solidFill>
                <a:schemeClr val="tx2"/>
              </a:solidFill>
              <a:latin typeface="Book Antiqua" pitchFamily="18" charset="0"/>
            </a:endParaRP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1800" dirty="0">
                <a:latin typeface="Book Antiqua" pitchFamily="18" charset="0"/>
              </a:rPr>
              <a:t>Floculación</a:t>
            </a:r>
          </a:p>
        </p:txBody>
      </p:sp>
      <p:sp>
        <p:nvSpPr>
          <p:cNvPr id="12294" name="Rectangle 6"/>
          <p:cNvSpPr>
            <a:spLocks noChangeArrowheads="1"/>
          </p:cNvSpPr>
          <p:nvPr/>
        </p:nvSpPr>
        <p:spPr bwMode="auto">
          <a:xfrm>
            <a:off x="4501439" y="5371065"/>
            <a:ext cx="2247900" cy="659558"/>
          </a:xfrm>
          <a:prstGeom prst="rect">
            <a:avLst/>
          </a:prstGeom>
          <a:noFill/>
          <a:ln w="12700">
            <a:solidFill>
              <a:schemeClr val="tx2"/>
            </a:solidFill>
            <a:miter lim="800000"/>
            <a:headEnd type="none" w="sm" len="sm"/>
            <a:tailEnd type="none" w="sm" len="sm"/>
          </a:ln>
          <a:effectLst/>
        </p:spPr>
        <p:txBody>
          <a:bodyPr wrap="none" anchor="ctr"/>
          <a:lstStyle/>
          <a:p>
            <a:pPr algn="ctr"/>
            <a:r>
              <a:rPr lang="es-419" sz="2400" dirty="0">
                <a:solidFill>
                  <a:schemeClr val="tx2"/>
                </a:solidFill>
                <a:latin typeface="Book Antiqua" pitchFamily="18" charset="0"/>
              </a:rPr>
              <a:t>Placas de </a:t>
            </a:r>
            <a:br>
              <a:rPr lang="es-419" sz="2400" dirty="0">
                <a:solidFill>
                  <a:schemeClr val="tx2"/>
                </a:solidFill>
                <a:latin typeface="Book Antiqua" pitchFamily="18" charset="0"/>
              </a:rPr>
            </a:br>
            <a:r>
              <a:rPr lang="es-419" sz="2400" dirty="0">
                <a:solidFill>
                  <a:schemeClr val="tx2"/>
                </a:solidFill>
                <a:latin typeface="Book Antiqua" pitchFamily="18" charset="0"/>
              </a:rPr>
              <a:t>sedimentación</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000" dirty="0">
                <a:latin typeface="Book Antiqua" pitchFamily="18" charset="0"/>
              </a:rPr>
              <a:t>Filtro</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400" dirty="0">
                <a:latin typeface="Book Antiqua" pitchFamily="18" charset="0"/>
              </a:rPr>
              <a:t>Almacenamiento</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400" dirty="0">
                <a:latin typeface="Book Antiqua" pitchFamily="18" charset="0"/>
              </a:rPr>
              <a:t>Distribución</a:t>
            </a:r>
          </a:p>
        </p:txBody>
      </p:sp>
      <p:sp>
        <p:nvSpPr>
          <p:cNvPr id="12299" name="Text Box 11"/>
          <p:cNvSpPr txBox="1">
            <a:spLocks noChangeArrowheads="1"/>
          </p:cNvSpPr>
          <p:nvPr/>
        </p:nvSpPr>
        <p:spPr bwMode="auto">
          <a:xfrm>
            <a:off x="2417845" y="1581525"/>
            <a:ext cx="1797287" cy="461665"/>
          </a:xfrm>
          <a:prstGeom prst="rect">
            <a:avLst/>
          </a:prstGeom>
          <a:noFill/>
          <a:ln w="12700">
            <a:noFill/>
            <a:miter lim="800000"/>
            <a:headEnd type="none" w="sm" len="sm"/>
            <a:tailEnd type="none" w="sm" len="sm"/>
          </a:ln>
          <a:effectLst/>
        </p:spPr>
        <p:txBody>
          <a:bodyPr wrap="none">
            <a:spAutoFit/>
          </a:bodyPr>
          <a:lstStyle/>
          <a:p>
            <a:r>
              <a:rPr lang="es-419" sz="2400">
                <a:latin typeface="Book Antiqua" pitchFamily="18" charset="0"/>
              </a:rPr>
              <a:t>Agua cruda</a:t>
            </a:r>
          </a:p>
        </p:txBody>
      </p:sp>
      <p:cxnSp>
        <p:nvCxnSpPr>
          <p:cNvPr id="12300" name="AutoShape 12"/>
          <p:cNvCxnSpPr>
            <a:cxnSpLocks noChangeShapeType="1"/>
            <a:stCxn id="12299" idx="3"/>
            <a:endCxn id="12291" idx="0"/>
          </p:cNvCxnSpPr>
          <p:nvPr/>
        </p:nvCxnSpPr>
        <p:spPr bwMode="auto">
          <a:xfrm>
            <a:off x="4215132" y="1812358"/>
            <a:ext cx="10082" cy="38471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305306"/>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172768" y="2696182"/>
            <a:ext cx="1754006" cy="461665"/>
          </a:xfrm>
          <a:prstGeom prst="rect">
            <a:avLst/>
          </a:prstGeom>
          <a:noFill/>
          <a:ln w="50800">
            <a:noFill/>
            <a:miter lim="800000"/>
            <a:headEnd type="none" w="sm" len="sm"/>
            <a:tailEnd type="none" w="med" len="sm"/>
          </a:ln>
          <a:effectLst/>
        </p:spPr>
        <p:txBody>
          <a:bodyPr wrap="none" anchor="ctr">
            <a:spAutoFit/>
          </a:bodyPr>
          <a:lstStyle/>
          <a:p>
            <a:pPr algn="r"/>
            <a:r>
              <a:rPr lang="es-419" sz="2400" dirty="0">
                <a:solidFill>
                  <a:schemeClr val="accent3"/>
                </a:solidFill>
                <a:latin typeface="Book Antiqua" pitchFamily="18" charset="0"/>
              </a:rPr>
              <a:t>Coagulante</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s-419" sz="2400">
                <a:solidFill>
                  <a:schemeClr val="accent3"/>
                </a:solidFill>
                <a:latin typeface="Book Antiqua" pitchFamily="18" charset="0"/>
              </a:rPr>
              <a:t>Cl</a:t>
            </a:r>
            <a:r>
              <a:rPr lang="es-419" sz="2400" baseline="-25000">
                <a:solidFill>
                  <a:schemeClr val="accent3"/>
                </a:solidFill>
                <a:latin typeface="Book Antiqua" pitchFamily="18" charset="0"/>
              </a:rPr>
              <a:t>2</a:t>
            </a:r>
            <a:endParaRPr lang="es-419" sz="240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61286" y="2741147"/>
            <a:ext cx="899605" cy="523220"/>
          </a:xfrm>
          <a:prstGeom prst="rect">
            <a:avLst/>
          </a:prstGeom>
          <a:noFill/>
          <a:ln w="50800">
            <a:noFill/>
            <a:miter lim="800000"/>
            <a:headEnd type="none" w="sm" len="sm"/>
            <a:tailEnd type="none" w="med" len="sm"/>
          </a:ln>
          <a:effectLst/>
        </p:spPr>
        <p:txBody>
          <a:bodyPr wrap="none" anchor="ctr">
            <a:spAutoFit/>
          </a:bodyPr>
          <a:lstStyle/>
          <a:p>
            <a:pPr algn="ctr"/>
            <a:r>
              <a:rPr lang="es-419" dirty="0">
                <a:solidFill>
                  <a:schemeClr val="accent6">
                    <a:lumMod val="50000"/>
                  </a:schemeClr>
                </a:solidFill>
                <a:latin typeface="Book Antiqua" pitchFamily="18" charset="0"/>
              </a:rPr>
              <a:t>lodo</a:t>
            </a:r>
          </a:p>
        </p:txBody>
      </p:sp>
      <p:sp>
        <p:nvSpPr>
          <p:cNvPr id="12313" name="Text Box 25"/>
          <p:cNvSpPr txBox="1">
            <a:spLocks noChangeArrowheads="1"/>
          </p:cNvSpPr>
          <p:nvPr/>
        </p:nvSpPr>
        <p:spPr bwMode="auto">
          <a:xfrm>
            <a:off x="2789574" y="6108234"/>
            <a:ext cx="899605" cy="523220"/>
          </a:xfrm>
          <a:prstGeom prst="rect">
            <a:avLst/>
          </a:prstGeom>
          <a:noFill/>
          <a:ln w="50800">
            <a:noFill/>
            <a:miter lim="800000"/>
            <a:headEnd type="none" w="sm" len="sm"/>
            <a:tailEnd type="none" w="med" len="sm"/>
          </a:ln>
          <a:effectLst/>
        </p:spPr>
        <p:txBody>
          <a:bodyPr wrap="none" anchor="ctr">
            <a:spAutoFit/>
          </a:bodyPr>
          <a:lstStyle/>
          <a:p>
            <a:pPr algn="ctr"/>
            <a:r>
              <a:rPr lang="es-419" dirty="0">
                <a:solidFill>
                  <a:schemeClr val="accent6">
                    <a:lumMod val="50000"/>
                  </a:schemeClr>
                </a:solidFill>
                <a:latin typeface="Book Antiqua" pitchFamily="18" charset="0"/>
              </a:rPr>
              <a:t>lodo</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2" y="2754452"/>
            <a:ext cx="1603375" cy="707886"/>
          </a:xfrm>
          <a:prstGeom prst="rect">
            <a:avLst/>
          </a:prstGeom>
          <a:noFill/>
          <a:ln w="50800">
            <a:noFill/>
            <a:miter lim="800000"/>
            <a:headEnd type="none" w="sm" len="sm"/>
            <a:tailEnd type="none" w="med" len="sm"/>
          </a:ln>
          <a:effectLst/>
        </p:spPr>
        <p:txBody>
          <a:bodyPr wrap="square" anchor="ctr">
            <a:spAutoFit/>
          </a:bodyPr>
          <a:lstStyle/>
          <a:p>
            <a:pPr algn="ctr"/>
            <a:r>
              <a:rPr lang="es-419" sz="2000" dirty="0">
                <a:solidFill>
                  <a:schemeClr val="accent6">
                    <a:lumMod val="50000"/>
                  </a:schemeClr>
                </a:solidFill>
                <a:latin typeface="Book Antiqua" pitchFamily="18" charset="0"/>
              </a:rPr>
              <a:t>Agua de retrolavado</a:t>
            </a:r>
          </a:p>
        </p:txBody>
      </p:sp>
      <p:cxnSp>
        <p:nvCxnSpPr>
          <p:cNvPr id="12316" name="AutoShape 28"/>
          <p:cNvCxnSpPr>
            <a:cxnSpLocks noChangeShapeType="1"/>
            <a:stCxn id="12295" idx="3"/>
            <a:endCxn id="12315" idx="0"/>
          </p:cNvCxnSpPr>
          <p:nvPr/>
        </p:nvCxnSpPr>
        <p:spPr bwMode="auto">
          <a:xfrm>
            <a:off x="9836727" y="2395538"/>
            <a:ext cx="489163"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4022"/>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s-419" sz="2000" dirty="0">
                <a:latin typeface="Book Antiqua" pitchFamily="18" charset="0"/>
              </a:rPr>
              <a:t>Filtro de Flóculos</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s-419" sz="2400" dirty="0">
                <a:solidFill>
                  <a:schemeClr val="tx2"/>
                </a:solidFill>
                <a:latin typeface="Book Antiqua" pitchFamily="18" charset="0"/>
              </a:rPr>
              <a:t>Tolva de lodos</a:t>
            </a:r>
          </a:p>
        </p:txBody>
      </p:sp>
      <p:cxnSp>
        <p:nvCxnSpPr>
          <p:cNvPr id="74" name="AutoShape 29"/>
          <p:cNvCxnSpPr>
            <a:cxnSpLocks noChangeShapeType="1"/>
            <a:stCxn id="66" idx="2"/>
            <a:endCxn id="12313" idx="0"/>
          </p:cNvCxnSpPr>
          <p:nvPr/>
        </p:nvCxnSpPr>
        <p:spPr bwMode="auto">
          <a:xfrm rot="5400000">
            <a:off x="3143615" y="6012472"/>
            <a:ext cx="191524"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471638"/>
            <a:ext cx="3409142" cy="707886"/>
          </a:xfrm>
          <a:prstGeom prst="rect">
            <a:avLst/>
          </a:prstGeom>
          <a:noFill/>
          <a:ln w="50800">
            <a:noFill/>
            <a:miter lim="800000"/>
            <a:headEnd type="none" w="sm" len="sm"/>
            <a:tailEnd type="none" w="med" len="sm"/>
          </a:ln>
          <a:effectLst/>
        </p:spPr>
        <p:txBody>
          <a:bodyPr wrap="square" anchor="ctr">
            <a:spAutoFit/>
          </a:bodyPr>
          <a:lstStyle/>
          <a:p>
            <a:pPr algn="ctr"/>
            <a:r>
              <a:rPr lang="es-419" sz="2000" dirty="0">
                <a:solidFill>
                  <a:schemeClr val="accent6">
                    <a:lumMod val="50000"/>
                  </a:schemeClr>
                </a:solidFill>
                <a:latin typeface="Book Antiqua" pitchFamily="18" charset="0"/>
              </a:rPr>
              <a:t>Reciclaje del agua de retrolavado</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1798" y="5993832"/>
            <a:ext cx="920835" cy="763653"/>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2"/>
          </p:cNvCxnSpPr>
          <p:nvPr/>
        </p:nvCxnSpPr>
        <p:spPr>
          <a:xfrm flipH="1">
            <a:off x="5619039" y="6030623"/>
            <a:ext cx="6350" cy="2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194543" y="4025744"/>
            <a:ext cx="6835844" cy="2832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45" name="Straight Arrow Connector 44">
            <a:extLst>
              <a:ext uri="{FF2B5EF4-FFF2-40B4-BE49-F238E27FC236}">
                <a16:creationId xmlns:a16="http://schemas.microsoft.com/office/drawing/2014/main" id="{18A9C203-23C5-4A58-A618-FD960FBC947E}"/>
              </a:ext>
            </a:extLst>
          </p:cNvPr>
          <p:cNvCxnSpPr>
            <a:cxnSpLocks/>
            <a:endCxn id="2" idx="3"/>
          </p:cNvCxnSpPr>
          <p:nvPr/>
        </p:nvCxnSpPr>
        <p:spPr>
          <a:xfrm flipH="1" flipV="1">
            <a:off x="7030387" y="5441872"/>
            <a:ext cx="1965370" cy="820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057984" y="6030623"/>
            <a:ext cx="1917513" cy="523220"/>
          </a:xfrm>
          <a:prstGeom prst="rect">
            <a:avLst/>
          </a:prstGeom>
          <a:noFill/>
        </p:spPr>
        <p:txBody>
          <a:bodyPr wrap="none" rtlCol="0">
            <a:spAutoFit/>
          </a:bodyPr>
          <a:lstStyle/>
          <a:p>
            <a:r>
              <a:rPr lang="es-419" dirty="0"/>
              <a:t>Clarificador</a:t>
            </a:r>
          </a:p>
        </p:txBody>
      </p:sp>
    </p:spTree>
    <p:extLst>
      <p:ext uri="{BB962C8B-B14F-4D97-AF65-F5344CB8AC3E}">
        <p14:creationId xmlns:p14="http://schemas.microsoft.com/office/powerpoint/2010/main" val="22096526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s-419" dirty="0"/>
              <a:t>Dimensiones del difusor
</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s-419" sz="2400" dirty="0">
                <a:latin typeface="Lato" panose="020F0502020204030203" pitchFamily="34" charset="0"/>
              </a:rPr>
              <a:t>Vista desde abajo</a:t>
            </a:r>
            <a:endParaRPr lang="es-419"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s-419" dirty="0"/>
              <a:t>Tolva de lodos</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s-ES" dirty="0"/>
              <a:t>Tolva de lodos es donde el exceso de flóculos se acumulan y luego se desperdician en una alta concentración</a:t>
            </a:r>
            <a:endParaRPr lang="es-419"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1290521486"/>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s-419" noProof="0"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a:cxnSpLocks/>
          </p:cNvCxnSpPr>
          <p:nvPr/>
        </p:nvCxnSpPr>
        <p:spPr>
          <a:xfrm>
            <a:off x="6650182" y="3306642"/>
            <a:ext cx="712519" cy="36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s-ES" sz="3600" dirty="0"/>
              <a:t>Clarificador </a:t>
            </a:r>
            <a:r>
              <a:rPr lang="es-ES" sz="3600" dirty="0" err="1"/>
              <a:t>autolimpiante</a:t>
            </a:r>
            <a:r>
              <a:rPr lang="es-ES" sz="3600" dirty="0"/>
              <a:t> y libre de lodos (sin electricidad)</a:t>
            </a:r>
            <a:endParaRPr lang="es-419" sz="3600" dirty="0"/>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s-419" dirty="0"/>
              <a:t>Requisitos de la tolva de lodos</a:t>
            </a:r>
          </a:p>
        </p:txBody>
      </p:sp>
      <p:sp>
        <p:nvSpPr>
          <p:cNvPr id="3" name="Content Placeholder 2"/>
          <p:cNvSpPr>
            <a:spLocks noGrp="1"/>
          </p:cNvSpPr>
          <p:nvPr>
            <p:ph idx="1"/>
          </p:nvPr>
        </p:nvSpPr>
        <p:spPr>
          <a:xfrm>
            <a:off x="457200" y="1600200"/>
            <a:ext cx="7047186" cy="4525963"/>
          </a:xfrm>
        </p:spPr>
        <p:txBody>
          <a:bodyPr/>
          <a:lstStyle/>
          <a:p>
            <a:r>
              <a:rPr lang="es-ES" sz="2800" dirty="0"/>
              <a:t>El vertedero controla la profundidad
El caudal del filtro de flóculos descargando en la tolva es una función del flujo másico de partículas en el clarificador
Los flóculos en el filtro de flóculos se asientan a una velocidad igual a la velocidad de flujo ascendente (1 mm/s)
El área requerida para la tolva es según la turbidez máxima del agua bruta y la correspondiente concentración del filtro de flóculos</a:t>
            </a:r>
            <a:endParaRPr lang="es-419" sz="2400" dirty="0"/>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0" name="Picture 9" descr="\documentclass{article}&#10;\usepackage{amsmath}&#10;\pagestyle{empty}&#10;\begin{document}&#10;&#10;$$A_{flocHopper} = \frac{A_{clarifier}C_{flocculator}}{C_{ff} }$$&#10;&#10;&#10;\end{document}" title="IguanaTex Bitmap Display">
            <a:extLst>
              <a:ext uri="{FF2B5EF4-FFF2-40B4-BE49-F238E27FC236}">
                <a16:creationId xmlns:a16="http://schemas.microsoft.com/office/drawing/2014/main" id="{5C4DC080-EDC4-4DDE-BC84-282582639963}"/>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82509" y="4513988"/>
            <a:ext cx="3872004" cy="60038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9966027"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9207500" y="876300"/>
            <a:ext cx="1670707" cy="384941"/>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7530434" y="6513942"/>
            <a:ext cx="2512419" cy="400110"/>
          </a:xfrm>
          <a:prstGeom prst="rect">
            <a:avLst/>
          </a:prstGeom>
          <a:noFill/>
        </p:spPr>
        <p:txBody>
          <a:bodyPr wrap="none" rtlCol="0">
            <a:spAutoFit/>
          </a:bodyPr>
          <a:lstStyle/>
          <a:p>
            <a:r>
              <a:rPr lang="es-419" sz="2000" dirty="0"/>
              <a:t>*</a:t>
            </a:r>
            <a:r>
              <a:rPr lang="es-419" sz="2000" dirty="0" err="1"/>
              <a:t>ff</a:t>
            </a:r>
            <a:r>
              <a:rPr lang="es-419" sz="2000" dirty="0"/>
              <a:t> = Filtro de flóculos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0" y="228600"/>
            <a:ext cx="9120908" cy="1143000"/>
          </a:xfrm>
        </p:spPr>
        <p:txBody>
          <a:bodyPr/>
          <a:lstStyle/>
          <a:p>
            <a:r>
              <a:rPr lang="es-419" dirty="0"/>
              <a:t>Previo estado de la técnica...</a:t>
            </a:r>
            <a:br>
              <a:rPr lang="es-419" dirty="0"/>
            </a:br>
            <a:r>
              <a:rPr lang="es-419" dirty="0"/>
              <a:t>SUPERPULSADOR® Clarificador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¿Por qué hay flujo pulsante en un </a:t>
            </a:r>
            <a:r>
              <a:rPr lang="es-ES" dirty="0" err="1"/>
              <a:t>SuperPulsador</a:t>
            </a:r>
            <a:r>
              <a:rPr lang="es-ES" dirty="0"/>
              <a:t>?</a:t>
            </a:r>
            <a:endParaRPr lang="es-419" dirty="0"/>
          </a:p>
        </p:txBody>
      </p:sp>
      <p:sp>
        <p:nvSpPr>
          <p:cNvPr id="3" name="Content Placeholder 2"/>
          <p:cNvSpPr>
            <a:spLocks noGrp="1"/>
          </p:cNvSpPr>
          <p:nvPr>
            <p:ph idx="1"/>
          </p:nvPr>
        </p:nvSpPr>
        <p:spPr>
          <a:xfrm>
            <a:off x="457200" y="1600200"/>
            <a:ext cx="7169727" cy="4525963"/>
          </a:xfrm>
        </p:spPr>
        <p:txBody>
          <a:bodyPr/>
          <a:lstStyle/>
          <a:p>
            <a:r>
              <a:rPr lang="es-ES" dirty="0"/>
              <a:t>¿Qué falló cuando no pulsaron?
¿Qué problema estaban tratando de resolver?
¿Podemos resolver ese problema de una mejor manera?
¿Se acumularán lodos y se volverán anaeróbicos?</a:t>
            </a:r>
            <a:endParaRPr lang="es-41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s-419" dirty="0"/>
              <a:t>Sedimentación!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s-ES" dirty="0"/>
              <a:t>¿Cómo diseñamos un tanque para que las partículas se separen del agua?
Comenzaremos observando cómo se supone que funcionan los tanques de sedimentación simples (grandes tanques abiertos rectangulares o cilíndricos).
Luego exploraremos placas de sedimentación</a:t>
            </a:r>
            <a:endParaRPr lang="es-419" dirty="0"/>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s-419" sz="4000" dirty="0"/>
              <a:t>Clarificador de flujo horizontal</a:t>
            </a:r>
          </a:p>
        </p:txBody>
      </p:sp>
      <p:sp>
        <p:nvSpPr>
          <p:cNvPr id="545814" name="Rectangle 22"/>
          <p:cNvSpPr>
            <a:spLocks noGrp="1" noChangeArrowheads="1"/>
          </p:cNvSpPr>
          <p:nvPr>
            <p:ph idx="1"/>
          </p:nvPr>
        </p:nvSpPr>
        <p:spPr>
          <a:xfrm>
            <a:off x="317501" y="1611312"/>
            <a:ext cx="5050246" cy="4114800"/>
          </a:xfrm>
        </p:spPr>
        <p:txBody>
          <a:bodyPr/>
          <a:lstStyle/>
          <a:p>
            <a:pPr>
              <a:lnSpc>
                <a:spcPct val="90000"/>
              </a:lnSpc>
            </a:pPr>
            <a:r>
              <a:rPr lang="es-ES" sz="2400" dirty="0"/>
              <a:t>¿Cuánto tiempo se requiere para que el agua pase a través del tanque? </a:t>
            </a:r>
            <a:r>
              <a:rPr lang="es-419" sz="2400" dirty="0"/>
              <a:t>_____</a:t>
            </a:r>
          </a:p>
          <a:p>
            <a:pPr>
              <a:lnSpc>
                <a:spcPct val="90000"/>
              </a:lnSpc>
            </a:pPr>
            <a:r>
              <a:rPr lang="es-ES" sz="2400" dirty="0"/>
              <a:t>¿Qué tan lejos debe caer una partícula para llegar al fondo del tanque (en el peor de los casos)? </a:t>
            </a:r>
            <a:r>
              <a:rPr lang="es-419" sz="2400" dirty="0"/>
              <a:t>_____</a:t>
            </a:r>
          </a:p>
          <a:p>
            <a:pPr>
              <a:lnSpc>
                <a:spcPct val="90000"/>
              </a:lnSpc>
            </a:pPr>
            <a:r>
              <a:rPr lang="es-ES" sz="2400" dirty="0"/>
              <a:t>¿Qué tan rápido debe caer la partícula?</a:t>
            </a:r>
            <a:endParaRPr lang="es-419" sz="2400" dirty="0"/>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s-419" dirty="0"/>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138"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139"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s-419" dirty="0"/>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s-419"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L</a:t>
            </a:r>
          </a:p>
        </p:txBody>
      </p:sp>
      <p:sp>
        <p:nvSpPr>
          <p:cNvPr id="545810" name="Text Box 18"/>
          <p:cNvSpPr txBox="1">
            <a:spLocks noChangeArrowheads="1"/>
          </p:cNvSpPr>
          <p:nvPr/>
        </p:nvSpPr>
        <p:spPr bwMode="auto">
          <a:xfrm>
            <a:off x="5910651" y="3763962"/>
            <a:ext cx="1239442" cy="523220"/>
          </a:xfrm>
          <a:prstGeom prst="rect">
            <a:avLst/>
          </a:prstGeom>
          <a:noFill/>
          <a:ln w="12700">
            <a:noFill/>
            <a:miter lim="800000"/>
            <a:headEnd type="none" w="lg" len="med"/>
            <a:tailEnd type="none" w="lg" len="med"/>
          </a:ln>
          <a:effectLst/>
        </p:spPr>
        <p:txBody>
          <a:bodyPr wrap="none">
            <a:spAutoFit/>
          </a:bodyPr>
          <a:lstStyle/>
          <a:p>
            <a:r>
              <a:rPr lang="es-419" dirty="0"/>
              <a:t>entrada</a:t>
            </a:r>
          </a:p>
        </p:txBody>
      </p:sp>
      <p:sp>
        <p:nvSpPr>
          <p:cNvPr id="545811" name="Text Box 19"/>
          <p:cNvSpPr txBox="1">
            <a:spLocks noChangeArrowheads="1"/>
          </p:cNvSpPr>
          <p:nvPr/>
        </p:nvSpPr>
        <p:spPr bwMode="auto">
          <a:xfrm>
            <a:off x="9482526" y="3659187"/>
            <a:ext cx="1019831" cy="523220"/>
          </a:xfrm>
          <a:prstGeom prst="rect">
            <a:avLst/>
          </a:prstGeom>
          <a:noFill/>
          <a:ln w="12700">
            <a:noFill/>
            <a:miter lim="800000"/>
            <a:headEnd type="none" w="lg" len="med"/>
            <a:tailEnd type="none" w="lg" len="med"/>
          </a:ln>
          <a:effectLst/>
        </p:spPr>
        <p:txBody>
          <a:bodyPr wrap="none">
            <a:spAutoFit/>
          </a:bodyPr>
          <a:lstStyle/>
          <a:p>
            <a:r>
              <a:rPr lang="es-419" dirty="0"/>
              <a:t>salida</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dirty="0"/>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dirty="0"/>
          </a:p>
        </p:txBody>
      </p:sp>
      <p:sp>
        <p:nvSpPr>
          <p:cNvPr id="32" name="TextBox 31"/>
          <p:cNvSpPr txBox="1"/>
          <p:nvPr/>
        </p:nvSpPr>
        <p:spPr>
          <a:xfrm>
            <a:off x="2035627" y="2186315"/>
            <a:ext cx="372218" cy="523220"/>
          </a:xfrm>
          <a:prstGeom prst="rect">
            <a:avLst/>
          </a:prstGeom>
          <a:noFill/>
        </p:spPr>
        <p:txBody>
          <a:bodyPr wrap="none" rtlCol="0">
            <a:spAutoFit/>
          </a:bodyPr>
          <a:lstStyle/>
          <a:p>
            <a:r>
              <a:rPr lang="es-419" dirty="0">
                <a:solidFill>
                  <a:schemeClr val="accent4"/>
                </a:solidFill>
                <a:latin typeface="Symbol" pitchFamily="18" charset="2"/>
              </a:rPr>
              <a:t>q</a:t>
            </a:r>
          </a:p>
        </p:txBody>
      </p:sp>
      <p:sp>
        <p:nvSpPr>
          <p:cNvPr id="33" name="TextBox 32"/>
          <p:cNvSpPr txBox="1"/>
          <p:nvPr/>
        </p:nvSpPr>
        <p:spPr>
          <a:xfrm>
            <a:off x="849477" y="3602037"/>
            <a:ext cx="418704" cy="523220"/>
          </a:xfrm>
          <a:prstGeom prst="rect">
            <a:avLst/>
          </a:prstGeom>
          <a:noFill/>
        </p:spPr>
        <p:txBody>
          <a:bodyPr wrap="none" rtlCol="0">
            <a:spAutoFit/>
          </a:bodyPr>
          <a:lstStyle/>
          <a:p>
            <a:r>
              <a:rPr lang="es-419" dirty="0">
                <a:solidFill>
                  <a:schemeClr val="accent4"/>
                </a:solidFill>
                <a:latin typeface="+mn-lt"/>
              </a:rPr>
              <a:t>H</a:t>
            </a:r>
          </a:p>
        </p:txBody>
      </p:sp>
      <p:sp>
        <p:nvSpPr>
          <p:cNvPr id="34" name="TextBox 33"/>
          <p:cNvSpPr txBox="1"/>
          <p:nvPr/>
        </p:nvSpPr>
        <p:spPr>
          <a:xfrm>
            <a:off x="1412413" y="5536482"/>
            <a:ext cx="8860687" cy="1569660"/>
          </a:xfrm>
          <a:prstGeom prst="rect">
            <a:avLst/>
          </a:prstGeom>
          <a:noFill/>
        </p:spPr>
        <p:txBody>
          <a:bodyPr wrap="square" rtlCol="0">
            <a:spAutoFit/>
          </a:bodyPr>
          <a:lstStyle/>
          <a:p>
            <a:r>
              <a:rPr lang="es-ES" sz="2400" dirty="0"/>
              <a:t>Velocidad de captura: Propiedad del tanque de sedimentación. La partícula con velocidad terminal más lenta que el tanque de sedimentación capturará
</a:t>
            </a:r>
            <a:endParaRPr lang="es-419" sz="2400" dirty="0"/>
          </a:p>
        </p:txBody>
      </p:sp>
      <p:sp>
        <p:nvSpPr>
          <p:cNvPr id="29" name="TextBox 28"/>
          <p:cNvSpPr txBox="1"/>
          <p:nvPr/>
        </p:nvSpPr>
        <p:spPr>
          <a:xfrm>
            <a:off x="5140905" y="4527427"/>
            <a:ext cx="6364243" cy="461665"/>
          </a:xfrm>
          <a:prstGeom prst="rect">
            <a:avLst/>
          </a:prstGeom>
          <a:noFill/>
        </p:spPr>
        <p:txBody>
          <a:bodyPr wrap="none" rtlCol="0">
            <a:spAutoFit/>
          </a:bodyPr>
          <a:lstStyle/>
          <a:p>
            <a:r>
              <a:rPr lang="es-ES" sz="2400" dirty="0"/>
              <a:t>¿Eliminará algunas partículas más pequeñas? </a:t>
            </a:r>
            <a:r>
              <a:rPr lang="es-419" sz="2400" dirty="0"/>
              <a:t>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10792119" y="4522899"/>
            <a:ext cx="447558" cy="523220"/>
          </a:xfrm>
          <a:prstGeom prst="rect">
            <a:avLst/>
          </a:prstGeom>
          <a:noFill/>
        </p:spPr>
        <p:txBody>
          <a:bodyPr wrap="none" rtlCol="0">
            <a:spAutoFit/>
          </a:bodyPr>
          <a:lstStyle/>
          <a:p>
            <a:r>
              <a:rPr lang="es-419" dirty="0">
                <a:solidFill>
                  <a:schemeClr val="accent4"/>
                </a:solidFill>
                <a:latin typeface="+mn-lt"/>
              </a:rPr>
              <a:t>Sí</a:t>
            </a:r>
          </a:p>
        </p:txBody>
      </p:sp>
      <p:cxnSp>
        <p:nvCxnSpPr>
          <p:cNvPr id="4" name="Straight Arrow Connector 3"/>
          <p:cNvCxnSpPr>
            <a:cxnSpLocks/>
          </p:cNvCxnSpPr>
          <p:nvPr/>
        </p:nvCxnSpPr>
        <p:spPr bwMode="auto">
          <a:xfrm flipH="1" flipV="1">
            <a:off x="1149717" y="5351681"/>
            <a:ext cx="262696" cy="37443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026198" y="4917729"/>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94375" y="4892885"/>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53153" y="4887836"/>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712098" y="4917729"/>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s-419" sz="2400" b="0" i="0" u="none" strike="noStrike" kern="0" cap="none" spc="0" normalizeH="0" baseline="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s-419" dirty="0"/>
              <a:t>Clarificador de flujo vertical</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s-ES" sz="2800" dirty="0"/>
              <a:t>¿Cuánto tiempo se requiere para que el agua pase a través del tanque? </a:t>
            </a:r>
            <a:r>
              <a:rPr lang="es-419" sz="2800" dirty="0"/>
              <a:t>_____</a:t>
            </a:r>
          </a:p>
          <a:p>
            <a:r>
              <a:rPr lang="es-ES" sz="2800" dirty="0"/>
              <a:t>¿Hasta dónde debe caer una partícula en relación con el fluido para que no se lleve a cabo la salida? </a:t>
            </a:r>
            <a:r>
              <a:rPr lang="es-419" sz="2800" dirty="0"/>
              <a:t>_____</a:t>
            </a:r>
          </a:p>
          <a:p>
            <a:r>
              <a:rPr lang="es-ES" sz="2800" dirty="0"/>
              <a:t>¿Qué tan rápido debe caer la partícula (en relación con el fluido)?</a:t>
            </a:r>
            <a:endParaRPr lang="es-419"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s-419" dirty="0"/>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s-419" dirty="0"/>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s-419" dirty="0"/>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s-419" dirty="0"/>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s-419" dirty="0" err="1"/>
              <a:t>entrance</a:t>
            </a:r>
            <a:endParaRPr lang="es-419" dirty="0"/>
          </a:p>
        </p:txBody>
      </p:sp>
      <p:sp>
        <p:nvSpPr>
          <p:cNvPr id="551953" name="Text Box 17"/>
          <p:cNvSpPr txBox="1">
            <a:spLocks noChangeArrowheads="1"/>
          </p:cNvSpPr>
          <p:nvPr/>
        </p:nvSpPr>
        <p:spPr bwMode="auto">
          <a:xfrm>
            <a:off x="9822680" y="1635869"/>
            <a:ext cx="1019831" cy="523220"/>
          </a:xfrm>
          <a:prstGeom prst="rect">
            <a:avLst/>
          </a:prstGeom>
          <a:noFill/>
          <a:ln w="12700">
            <a:noFill/>
            <a:miter lim="800000"/>
            <a:headEnd type="none" w="lg" len="med"/>
            <a:tailEnd type="none" w="lg" len="med"/>
          </a:ln>
          <a:effectLst/>
        </p:spPr>
        <p:txBody>
          <a:bodyPr wrap="none">
            <a:spAutoFit/>
          </a:bodyPr>
          <a:lstStyle/>
          <a:p>
            <a:r>
              <a:rPr lang="es-419" dirty="0"/>
              <a:t>salida</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s-419" dirty="0"/>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s-419" dirty="0"/>
          </a:p>
        </p:txBody>
      </p:sp>
      <p:sp>
        <p:nvSpPr>
          <p:cNvPr id="22" name="TextBox 21"/>
          <p:cNvSpPr txBox="1"/>
          <p:nvPr/>
        </p:nvSpPr>
        <p:spPr>
          <a:xfrm>
            <a:off x="5722368" y="1991329"/>
            <a:ext cx="372218" cy="523220"/>
          </a:xfrm>
          <a:prstGeom prst="rect">
            <a:avLst/>
          </a:prstGeom>
          <a:noFill/>
        </p:spPr>
        <p:txBody>
          <a:bodyPr wrap="none" rtlCol="0">
            <a:spAutoFit/>
          </a:bodyPr>
          <a:lstStyle/>
          <a:p>
            <a:r>
              <a:rPr lang="es-419" dirty="0">
                <a:solidFill>
                  <a:schemeClr val="accent4"/>
                </a:solidFill>
                <a:latin typeface="Symbol" pitchFamily="18" charset="2"/>
              </a:rPr>
              <a:t>q</a:t>
            </a:r>
          </a:p>
        </p:txBody>
      </p:sp>
      <p:sp>
        <p:nvSpPr>
          <p:cNvPr id="23" name="TextBox 22"/>
          <p:cNvSpPr txBox="1"/>
          <p:nvPr/>
        </p:nvSpPr>
        <p:spPr>
          <a:xfrm>
            <a:off x="3471692" y="3339961"/>
            <a:ext cx="418704" cy="523220"/>
          </a:xfrm>
          <a:prstGeom prst="rect">
            <a:avLst/>
          </a:prstGeom>
          <a:noFill/>
        </p:spPr>
        <p:txBody>
          <a:bodyPr wrap="none" rtlCol="0">
            <a:spAutoFit/>
          </a:bodyPr>
          <a:lstStyle/>
          <a:p>
            <a:r>
              <a:rPr lang="es-419" dirty="0">
                <a:solidFill>
                  <a:schemeClr val="accent4"/>
                </a:solidFill>
                <a:latin typeface="+mn-lt"/>
              </a:rPr>
              <a:t>H</a:t>
            </a:r>
          </a:p>
        </p:txBody>
      </p:sp>
      <p:sp>
        <p:nvSpPr>
          <p:cNvPr id="24" name="TextBox 23"/>
          <p:cNvSpPr txBox="1"/>
          <p:nvPr/>
        </p:nvSpPr>
        <p:spPr>
          <a:xfrm>
            <a:off x="526541" y="5626844"/>
            <a:ext cx="5712709" cy="1200329"/>
          </a:xfrm>
          <a:prstGeom prst="rect">
            <a:avLst/>
          </a:prstGeom>
          <a:noFill/>
        </p:spPr>
        <p:txBody>
          <a:bodyPr wrap="square" rtlCol="0">
            <a:spAutoFit/>
          </a:bodyPr>
          <a:lstStyle/>
          <a:p>
            <a:r>
              <a:rPr lang="es-ES" sz="2400" dirty="0"/>
              <a:t>¿Se capturarán partículas más pequeñas? </a:t>
            </a:r>
            <a:r>
              <a:rPr lang="es-419" sz="2400" dirty="0"/>
              <a:t>______________________________ ______________________________</a:t>
            </a:r>
          </a:p>
        </p:txBody>
      </p:sp>
      <p:sp>
        <p:nvSpPr>
          <p:cNvPr id="25" name="TextBox 24"/>
          <p:cNvSpPr txBox="1"/>
          <p:nvPr/>
        </p:nvSpPr>
        <p:spPr>
          <a:xfrm>
            <a:off x="555558" y="5964846"/>
            <a:ext cx="4887136" cy="830997"/>
          </a:xfrm>
          <a:prstGeom prst="rect">
            <a:avLst/>
          </a:prstGeom>
          <a:noFill/>
        </p:spPr>
        <p:txBody>
          <a:bodyPr wrap="square" rtlCol="0">
            <a:spAutoFit/>
          </a:bodyPr>
          <a:lstStyle/>
          <a:p>
            <a:r>
              <a:rPr lang="es-ES" sz="2400" dirty="0">
                <a:solidFill>
                  <a:schemeClr val="accent4"/>
                </a:solidFill>
                <a:latin typeface="+mn-lt"/>
              </a:rPr>
              <a:t>Solo si chocan y crecen para que tengan una velocidad terminal &gt; </a:t>
            </a:r>
            <a:r>
              <a:rPr lang="es-ES" sz="2400" dirty="0" err="1">
                <a:solidFill>
                  <a:schemeClr val="accent4"/>
                </a:solidFill>
                <a:latin typeface="+mn-lt"/>
              </a:rPr>
              <a:t>vc</a:t>
            </a:r>
            <a:endParaRPr lang="es-419"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83723" y="4935312"/>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51900" y="4910468"/>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10678" y="4905419"/>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9623" y="4935312"/>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s-ES" dirty="0"/>
              <a:t>Pautas para la velocidad de captura</a:t>
            </a:r>
            <a:endParaRPr lang="es-419" dirty="0"/>
          </a:p>
        </p:txBody>
      </p:sp>
      <p:sp>
        <p:nvSpPr>
          <p:cNvPr id="195587" name="Rectangle 3"/>
          <p:cNvSpPr>
            <a:spLocks noGrp="1" noChangeArrowheads="1"/>
          </p:cNvSpPr>
          <p:nvPr>
            <p:ph idx="1"/>
          </p:nvPr>
        </p:nvSpPr>
        <p:spPr/>
        <p:txBody>
          <a:bodyPr/>
          <a:lstStyle/>
          <a:p>
            <a:r>
              <a:rPr lang="es-ES" sz="2800" dirty="0"/>
              <a:t>Basado en tubo de sedimentación 
</a:t>
            </a:r>
            <a:r>
              <a:rPr lang="es-419" sz="2400" dirty="0"/>
              <a:t>0.12 – 0.36 mm/s</a:t>
            </a:r>
          </a:p>
          <a:p>
            <a:r>
              <a:rPr lang="es-ES" sz="2800" dirty="0"/>
              <a:t>Basado en tanques de flujo horizontal
</a:t>
            </a:r>
            <a:r>
              <a:rPr lang="es-419" sz="2400" dirty="0"/>
              <a:t>0.24 </a:t>
            </a:r>
            <a:r>
              <a:rPr lang="es-419" sz="2400" dirty="0" err="1"/>
              <a:t>to</a:t>
            </a:r>
            <a:r>
              <a:rPr lang="es-419" sz="2400" dirty="0"/>
              <a:t> 0.72 mm/s</a:t>
            </a:r>
          </a:p>
          <a:p>
            <a:r>
              <a:rPr lang="es-ES" sz="2800" dirty="0"/>
              <a:t>AguaClara adoptó 0.12 mm/s con el fin de reducir la turbidez del efluente tanto como fuera posible porque AguaClara no estaba usando filtros
Ahora tenemos la conexión entre la temperatura, el gradiente de velocidad en la entrada al clarificador, y la </a:t>
            </a:r>
            <a:r>
              <a:rPr lang="es-419" sz="2800" dirty="0"/>
              <a:t>velocidad de captura</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s-419" sz="1400" b="1"/>
              <a:t>Surface Water Treatment for Communities in Developing Countries. </a:t>
            </a:r>
            <a:r>
              <a:rPr lang="es-419" sz="1400" b="1">
                <a:hlinkClick r:id="rId6" tooltip="Christopher R. Schulz,Daniel A. Okun"/>
              </a:rPr>
              <a:t>Christopher R. Schulz,Daniel A. Okun</a:t>
            </a:r>
            <a:endParaRPr lang="es-419" sz="1400" b="1"/>
          </a:p>
        </p:txBody>
      </p:sp>
      <p:sp>
        <p:nvSpPr>
          <p:cNvPr id="2" name="Rectangle 1"/>
          <p:cNvSpPr/>
          <p:nvPr/>
        </p:nvSpPr>
        <p:spPr>
          <a:xfrm>
            <a:off x="4686300" y="1892455"/>
            <a:ext cx="4000500" cy="584775"/>
          </a:xfrm>
          <a:prstGeom prst="rect">
            <a:avLst/>
          </a:prstGeom>
        </p:spPr>
        <p:txBody>
          <a:bodyPr wrap="square">
            <a:spAutoFit/>
          </a:bodyPr>
          <a:lstStyle/>
          <a:p>
            <a:r>
              <a:rPr lang="es-419" sz="1600">
                <a:hlinkClick r:id="rId7"/>
              </a:rPr>
              <a:t>https://www.brentwoodindustries.com/water-wastewater-products/tube-settlers/</a:t>
            </a:r>
            <a:endParaRPr lang="es-419" sz="160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41040" y="5855962"/>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173766" y="5869924"/>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087-3C97-4EFE-B724-D2C4E4216AD6}"/>
              </a:ext>
            </a:extLst>
          </p:cNvPr>
          <p:cNvSpPr>
            <a:spLocks noGrp="1"/>
          </p:cNvSpPr>
          <p:nvPr>
            <p:ph type="title"/>
          </p:nvPr>
        </p:nvSpPr>
        <p:spPr/>
        <p:txBody>
          <a:bodyPr/>
          <a:lstStyle/>
          <a:p>
            <a:r>
              <a:rPr lang="es-419" dirty="0"/>
              <a:t>Clarificador</a:t>
            </a:r>
          </a:p>
        </p:txBody>
      </p:sp>
      <p:pic>
        <p:nvPicPr>
          <p:cNvPr id="4" name="Picture 3">
            <a:extLst>
              <a:ext uri="{FF2B5EF4-FFF2-40B4-BE49-F238E27FC236}">
                <a16:creationId xmlns:a16="http://schemas.microsoft.com/office/drawing/2014/main" id="{0B1FCD21-FDF6-414D-8830-05C027EFF9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242696"/>
            <a:ext cx="12192000" cy="3557941"/>
          </a:xfrm>
          <a:prstGeom prst="rect">
            <a:avLst/>
          </a:prstGeom>
        </p:spPr>
      </p:pic>
      <p:sp>
        <p:nvSpPr>
          <p:cNvPr id="5" name="TextBox 4">
            <a:extLst>
              <a:ext uri="{FF2B5EF4-FFF2-40B4-BE49-F238E27FC236}">
                <a16:creationId xmlns:a16="http://schemas.microsoft.com/office/drawing/2014/main" id="{9872BBE9-984E-4234-9F63-1609C8B0B649}"/>
              </a:ext>
            </a:extLst>
          </p:cNvPr>
          <p:cNvSpPr txBox="1"/>
          <p:nvPr/>
        </p:nvSpPr>
        <p:spPr>
          <a:xfrm>
            <a:off x="9228669" y="3591635"/>
            <a:ext cx="1490134" cy="954107"/>
          </a:xfrm>
          <a:prstGeom prst="rect">
            <a:avLst/>
          </a:prstGeom>
          <a:noFill/>
        </p:spPr>
        <p:txBody>
          <a:bodyPr wrap="square" rtlCol="0">
            <a:spAutoFit/>
          </a:bodyPr>
          <a:lstStyle/>
          <a:p>
            <a:pPr algn="ctr"/>
            <a:r>
              <a:rPr lang="es-419" dirty="0">
                <a:latin typeface="Candara" panose="020E0502030303020204" pitchFamily="34" charset="0"/>
              </a:rPr>
              <a:t>Tolva de Flóculos</a:t>
            </a:r>
          </a:p>
        </p:txBody>
      </p:sp>
      <p:sp>
        <p:nvSpPr>
          <p:cNvPr id="6" name="TextBox 5">
            <a:extLst>
              <a:ext uri="{FF2B5EF4-FFF2-40B4-BE49-F238E27FC236}">
                <a16:creationId xmlns:a16="http://schemas.microsoft.com/office/drawing/2014/main" id="{22CCF2AA-9307-477B-A308-6016C5C0A97D}"/>
              </a:ext>
            </a:extLst>
          </p:cNvPr>
          <p:cNvSpPr txBox="1"/>
          <p:nvPr/>
        </p:nvSpPr>
        <p:spPr>
          <a:xfrm>
            <a:off x="1473198" y="3287692"/>
            <a:ext cx="3982030" cy="523220"/>
          </a:xfrm>
          <a:prstGeom prst="rect">
            <a:avLst/>
          </a:prstGeom>
          <a:solidFill>
            <a:schemeClr val="bg1"/>
          </a:solidFill>
        </p:spPr>
        <p:txBody>
          <a:bodyPr wrap="square" rtlCol="0">
            <a:spAutoFit/>
          </a:bodyPr>
          <a:lstStyle/>
          <a:p>
            <a:r>
              <a:rPr lang="es-419" dirty="0">
                <a:latin typeface="Candara" panose="020E0502030303020204" pitchFamily="34" charset="0"/>
              </a:rPr>
              <a:t>Placas de Sedimentación</a:t>
            </a:r>
          </a:p>
        </p:txBody>
      </p:sp>
      <p:sp>
        <p:nvSpPr>
          <p:cNvPr id="7" name="TextBox 6">
            <a:extLst>
              <a:ext uri="{FF2B5EF4-FFF2-40B4-BE49-F238E27FC236}">
                <a16:creationId xmlns:a16="http://schemas.microsoft.com/office/drawing/2014/main" id="{52422D01-6600-4364-AEF9-C4FE07C05A5A}"/>
              </a:ext>
            </a:extLst>
          </p:cNvPr>
          <p:cNvSpPr txBox="1"/>
          <p:nvPr/>
        </p:nvSpPr>
        <p:spPr>
          <a:xfrm>
            <a:off x="3262746" y="4195633"/>
            <a:ext cx="2753590" cy="523220"/>
          </a:xfrm>
          <a:prstGeom prst="rect">
            <a:avLst/>
          </a:prstGeom>
          <a:solidFill>
            <a:schemeClr val="bg1"/>
          </a:solidFill>
        </p:spPr>
        <p:txBody>
          <a:bodyPr wrap="square" rtlCol="0">
            <a:spAutoFit/>
          </a:bodyPr>
          <a:lstStyle/>
          <a:p>
            <a:r>
              <a:rPr lang="es-419" dirty="0">
                <a:latin typeface="Candara" panose="020E0502030303020204" pitchFamily="34" charset="0"/>
              </a:rPr>
              <a:t>Filtro de Flóculos</a:t>
            </a:r>
          </a:p>
        </p:txBody>
      </p:sp>
      <p:sp>
        <p:nvSpPr>
          <p:cNvPr id="8" name="TextBox 7">
            <a:extLst>
              <a:ext uri="{FF2B5EF4-FFF2-40B4-BE49-F238E27FC236}">
                <a16:creationId xmlns:a16="http://schemas.microsoft.com/office/drawing/2014/main" id="{47AFF074-D0D1-476D-B90F-B3F16B5AA1E6}"/>
              </a:ext>
            </a:extLst>
          </p:cNvPr>
          <p:cNvSpPr txBox="1"/>
          <p:nvPr/>
        </p:nvSpPr>
        <p:spPr>
          <a:xfrm>
            <a:off x="10272374" y="1437329"/>
            <a:ext cx="1490134" cy="954107"/>
          </a:xfrm>
          <a:prstGeom prst="rect">
            <a:avLst/>
          </a:prstGeom>
          <a:noFill/>
        </p:spPr>
        <p:txBody>
          <a:bodyPr wrap="square" rtlCol="0">
            <a:spAutoFit/>
          </a:bodyPr>
          <a:lstStyle/>
          <a:p>
            <a:pPr algn="ctr"/>
            <a:r>
              <a:rPr lang="es-419" dirty="0">
                <a:latin typeface="Candara" panose="020E0502030303020204" pitchFamily="34" charset="0"/>
              </a:rPr>
              <a:t>Canal de entrada</a:t>
            </a:r>
          </a:p>
        </p:txBody>
      </p:sp>
      <p:sp>
        <p:nvSpPr>
          <p:cNvPr id="9" name="TextBox 8">
            <a:extLst>
              <a:ext uri="{FF2B5EF4-FFF2-40B4-BE49-F238E27FC236}">
                <a16:creationId xmlns:a16="http://schemas.microsoft.com/office/drawing/2014/main" id="{52D0D6F2-B68F-44FC-8DB1-7D8F0276B134}"/>
              </a:ext>
            </a:extLst>
          </p:cNvPr>
          <p:cNvSpPr txBox="1"/>
          <p:nvPr/>
        </p:nvSpPr>
        <p:spPr>
          <a:xfrm>
            <a:off x="8866908" y="1455204"/>
            <a:ext cx="1490134" cy="954107"/>
          </a:xfrm>
          <a:prstGeom prst="rect">
            <a:avLst/>
          </a:prstGeom>
          <a:noFill/>
        </p:spPr>
        <p:txBody>
          <a:bodyPr wrap="square" rtlCol="0">
            <a:spAutoFit/>
          </a:bodyPr>
          <a:lstStyle/>
          <a:p>
            <a:pPr algn="ctr"/>
            <a:r>
              <a:rPr lang="es-419" dirty="0">
                <a:latin typeface="Candara" panose="020E0502030303020204" pitchFamily="34" charset="0"/>
              </a:rPr>
              <a:t>Canal de salida</a:t>
            </a:r>
          </a:p>
        </p:txBody>
      </p:sp>
      <p:cxnSp>
        <p:nvCxnSpPr>
          <p:cNvPr id="11" name="Straight Arrow Connector 10">
            <a:extLst>
              <a:ext uri="{FF2B5EF4-FFF2-40B4-BE49-F238E27FC236}">
                <a16:creationId xmlns:a16="http://schemas.microsoft.com/office/drawing/2014/main" id="{A66898E3-BA65-463A-99DA-BA381155D24A}"/>
              </a:ext>
            </a:extLst>
          </p:cNvPr>
          <p:cNvCxnSpPr>
            <a:cxnSpLocks/>
            <a:stCxn id="9" idx="2"/>
          </p:cNvCxnSpPr>
          <p:nvPr/>
        </p:nvCxnSpPr>
        <p:spPr>
          <a:xfrm>
            <a:off x="9611975" y="2409311"/>
            <a:ext cx="310958" cy="4122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305004-5C78-4408-A941-49FC3F5FA57C}"/>
              </a:ext>
            </a:extLst>
          </p:cNvPr>
          <p:cNvCxnSpPr>
            <a:cxnSpLocks/>
            <a:stCxn id="8" idx="2"/>
          </p:cNvCxnSpPr>
          <p:nvPr/>
        </p:nvCxnSpPr>
        <p:spPr>
          <a:xfrm flipH="1">
            <a:off x="10915841" y="2391436"/>
            <a:ext cx="101600" cy="430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E3ECF7-C4F4-40A4-9E9B-10AE65E7C42F}"/>
              </a:ext>
            </a:extLst>
          </p:cNvPr>
          <p:cNvSpPr txBox="1"/>
          <p:nvPr/>
        </p:nvSpPr>
        <p:spPr>
          <a:xfrm>
            <a:off x="3614892" y="4721333"/>
            <a:ext cx="2132315" cy="400110"/>
          </a:xfrm>
          <a:prstGeom prst="rect">
            <a:avLst/>
          </a:prstGeom>
          <a:noFill/>
        </p:spPr>
        <p:txBody>
          <a:bodyPr wrap="none" rtlCol="0">
            <a:spAutoFit/>
          </a:bodyPr>
          <a:lstStyle/>
          <a:p>
            <a:r>
              <a:rPr lang="es-419" sz="2000" dirty="0"/>
              <a:t>colector de entrada</a:t>
            </a:r>
          </a:p>
        </p:txBody>
      </p:sp>
      <p:sp>
        <p:nvSpPr>
          <p:cNvPr id="14" name="TextBox 13">
            <a:extLst>
              <a:ext uri="{FF2B5EF4-FFF2-40B4-BE49-F238E27FC236}">
                <a16:creationId xmlns:a16="http://schemas.microsoft.com/office/drawing/2014/main" id="{D34963B1-B248-4D19-A4F3-F2D1163B0C9C}"/>
              </a:ext>
            </a:extLst>
          </p:cNvPr>
          <p:cNvSpPr txBox="1"/>
          <p:nvPr/>
        </p:nvSpPr>
        <p:spPr>
          <a:xfrm>
            <a:off x="3671799" y="2778444"/>
            <a:ext cx="2146742" cy="400110"/>
          </a:xfrm>
          <a:prstGeom prst="rect">
            <a:avLst/>
          </a:prstGeom>
          <a:noFill/>
        </p:spPr>
        <p:txBody>
          <a:bodyPr wrap="none" rtlCol="0">
            <a:spAutoFit/>
          </a:bodyPr>
          <a:lstStyle/>
          <a:p>
            <a:r>
              <a:rPr lang="es-419" sz="2000" dirty="0"/>
              <a:t>Colectora de salida</a:t>
            </a:r>
          </a:p>
        </p:txBody>
      </p:sp>
    </p:spTree>
    <p:extLst>
      <p:ext uri="{BB962C8B-B14F-4D97-AF65-F5344CB8AC3E}">
        <p14:creationId xmlns:p14="http://schemas.microsoft.com/office/powerpoint/2010/main" val="5140381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s-419" sz="2800" dirty="0"/>
              <a:t>placas de sedimentación capturan </a:t>
            </a:r>
            <a:r>
              <a:rPr lang="es-ES" sz="2800" dirty="0"/>
              <a:t>partículas que se asientan más rápido que la </a:t>
            </a:r>
            <a:r>
              <a:rPr lang="es-419" sz="2800" dirty="0"/>
              <a:t>velocidad de captura de las placas de sedimentación</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43342" y="228600"/>
            <a:ext cx="3716278" cy="1992086"/>
          </a:xfrm>
        </p:spPr>
        <p:txBody>
          <a:bodyPr/>
          <a:lstStyle/>
          <a:p>
            <a:r>
              <a:rPr lang="es-419" dirty="0"/>
              <a:t>placas de sedimentación </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57916843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dirty="0">
                <a:ln>
                  <a:noFill/>
                </a:ln>
                <a:solidFill>
                  <a:srgbClr val="FFFFFF"/>
                </a:solidFill>
                <a:effectLst/>
                <a:uLnTx/>
                <a:uFillTx/>
                <a:latin typeface="Candara"/>
                <a:ea typeface="+mn-ea"/>
                <a:cs typeface="+mn-cs"/>
              </a:endParaRPr>
            </a:p>
          </p:txBody>
        </p:sp>
      </p:grpSp>
      <p:cxnSp>
        <p:nvCxnSpPr>
          <p:cNvPr id="248" name="Straight Arrow Connector 247">
            <a:extLst>
              <a:ext uri="{FF2B5EF4-FFF2-40B4-BE49-F238E27FC236}">
                <a16:creationId xmlns:a16="http://schemas.microsoft.com/office/drawing/2014/main" id="{898E7B86-76EE-4AF8-B8A8-3A219FB320D5}"/>
              </a:ext>
            </a:extLst>
          </p:cNvPr>
          <p:cNvCxnSpPr>
            <a:cxnSpLocks/>
            <a:endCxn id="251" idx="1"/>
          </p:cNvCxnSpPr>
          <p:nvPr/>
        </p:nvCxnSpPr>
        <p:spPr>
          <a:xfrm flipV="1">
            <a:off x="6709144" y="2189497"/>
            <a:ext cx="4131748" cy="172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D0F007F-AC1C-4318-986C-0E712F2AB096}"/>
              </a:ext>
            </a:extLst>
          </p:cNvPr>
          <p:cNvSpPr/>
          <p:nvPr/>
        </p:nvSpPr>
        <p:spPr>
          <a:xfrm>
            <a:off x="519144" y="3515909"/>
            <a:ext cx="6096000" cy="954107"/>
          </a:xfrm>
          <a:prstGeom prst="rect">
            <a:avLst/>
          </a:prstGeom>
        </p:spPr>
        <p:txBody>
          <a:bodyPr>
            <a:spAutoFit/>
          </a:bodyPr>
          <a:lstStyle/>
          <a:p>
            <a:r>
              <a:rPr lang="es-419" dirty="0"/>
              <a:t>placas de sedimentación agregan flóculos y devuelva los al filtro de flóculos!</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s-ES" dirty="0"/>
              <a:t>3 requisitos para exitosas placas de sedimentación</a:t>
            </a:r>
            <a:endParaRPr lang="es-419" dirty="0"/>
          </a:p>
        </p:txBody>
      </p:sp>
      <p:sp>
        <p:nvSpPr>
          <p:cNvPr id="4" name="Content Placeholder 3"/>
          <p:cNvSpPr>
            <a:spLocks noGrp="1"/>
          </p:cNvSpPr>
          <p:nvPr>
            <p:ph idx="1"/>
          </p:nvPr>
        </p:nvSpPr>
        <p:spPr/>
        <p:txBody>
          <a:bodyPr/>
          <a:lstStyle/>
          <a:p>
            <a:r>
              <a:rPr lang="es-ES" dirty="0"/>
              <a:t>El flóculo debe poder asentarse en la superficie de una placa o un tubo sedimentador</a:t>
            </a:r>
          </a:p>
          <a:p>
            <a:pPr lvl="1"/>
            <a:r>
              <a:rPr lang="es-ES" dirty="0"/>
              <a:t>Controlado por la velocidad de captura de la placa o tubo</a:t>
            </a:r>
          </a:p>
          <a:p>
            <a:r>
              <a:rPr lang="es-ES" dirty="0"/>
              <a:t>NO debe deslizarse ni enrollarse por la pendiente</a:t>
            </a:r>
          </a:p>
          <a:p>
            <a:r>
              <a:rPr lang="es-ES" dirty="0"/>
              <a:t>Debe rodar hacia abajo y combinarse con otros flóculos para aumentar su velocidad terminal para que pueda volver a caer en el filtro de flóculos (y convertirse en un miembro contribuyente del filtro de flóculos)</a:t>
            </a:r>
            <a:endParaRPr lang="es-419" dirty="0"/>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3" y="228600"/>
            <a:ext cx="5298105" cy="1143000"/>
          </a:xfrm>
        </p:spPr>
        <p:txBody>
          <a:bodyPr/>
          <a:lstStyle/>
          <a:p>
            <a:r>
              <a:rPr lang="es-ES" dirty="0"/>
              <a:t>Ruta crítica para la captura de un flóculo</a:t>
            </a:r>
            <a:endParaRPr lang="es-419" dirty="0"/>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s-419"/>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s-419"/>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s-419"/>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H</a:t>
            </a:r>
          </a:p>
        </p:txBody>
      </p:sp>
      <p:sp>
        <p:nvSpPr>
          <p:cNvPr id="23" name="TextBox 22"/>
          <p:cNvSpPr txBox="1"/>
          <p:nvPr/>
        </p:nvSpPr>
        <p:spPr>
          <a:xfrm rot="18780910">
            <a:off x="1763512" y="3518585"/>
            <a:ext cx="2672526" cy="369332"/>
          </a:xfrm>
          <a:prstGeom prst="rect">
            <a:avLst/>
          </a:prstGeom>
          <a:noFill/>
        </p:spPr>
        <p:txBody>
          <a:bodyPr wrap="none" rtlCol="0">
            <a:spAutoFit/>
          </a:bodyPr>
          <a:lstStyle/>
          <a:p>
            <a:r>
              <a:rPr lang="es-ES" sz="1800" dirty="0"/>
              <a:t>Ruta crítica para la captura</a:t>
            </a:r>
            <a:endParaRPr lang="es-419" sz="1800" dirty="0"/>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s-419">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s-419">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s-419" sz="4000" dirty="0"/>
              <a:t>Velocidad de captura para </a:t>
            </a:r>
            <a:r>
              <a:rPr lang="es-ES" sz="4000" dirty="0"/>
              <a:t>placas (y tubos)</a:t>
            </a:r>
            <a:endParaRPr lang="es-419" sz="4000" dirty="0"/>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s-419"/>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s-419"/>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s-419"/>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s-419"/>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s-419"/>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s-419"/>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s-419"/>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s-419"/>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s-419"/>
          </a:p>
        </p:txBody>
      </p:sp>
      <p:sp>
        <p:nvSpPr>
          <p:cNvPr id="202777" name="Text Box 25 1"/>
          <p:cNvSpPr txBox="1">
            <a:spLocks noChangeArrowheads="1"/>
          </p:cNvSpPr>
          <p:nvPr/>
        </p:nvSpPr>
        <p:spPr bwMode="auto">
          <a:xfrm>
            <a:off x="4921314" y="2725180"/>
            <a:ext cx="7070724" cy="954107"/>
          </a:xfrm>
          <a:prstGeom prst="rect">
            <a:avLst/>
          </a:prstGeom>
          <a:noFill/>
          <a:ln w="12700">
            <a:noFill/>
            <a:miter lim="800000"/>
            <a:headEnd type="none" w="lg" len="med"/>
            <a:tailEnd type="none" w="lg" len="med"/>
          </a:ln>
          <a:effectLst/>
        </p:spPr>
        <p:txBody>
          <a:bodyPr wrap="square">
            <a:spAutoFit/>
          </a:bodyPr>
          <a:lstStyle/>
          <a:p>
            <a:r>
              <a:rPr lang="es-ES" dirty="0"/>
              <a:t>¿Qué tan lejos debe caer el flóculo para llegar a la placa inferior?</a:t>
            </a:r>
            <a:endParaRPr lang="es-419" dirty="0"/>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s-419"/>
          </a:p>
        </p:txBody>
      </p:sp>
      <p:sp>
        <p:nvSpPr>
          <p:cNvPr id="202780" name="Text Box 28"/>
          <p:cNvSpPr txBox="1">
            <a:spLocks noChangeArrowheads="1"/>
          </p:cNvSpPr>
          <p:nvPr/>
        </p:nvSpPr>
        <p:spPr bwMode="auto">
          <a:xfrm>
            <a:off x="4981575" y="1767898"/>
            <a:ext cx="7019923" cy="954107"/>
          </a:xfrm>
          <a:prstGeom prst="rect">
            <a:avLst/>
          </a:prstGeom>
          <a:noFill/>
          <a:ln w="12700">
            <a:noFill/>
            <a:miter lim="800000"/>
            <a:headEnd type="none" w="lg" len="med"/>
            <a:tailEnd type="none" w="lg" len="med"/>
          </a:ln>
          <a:effectLst/>
        </p:spPr>
        <p:txBody>
          <a:bodyPr wrap="square">
            <a:spAutoFit/>
          </a:bodyPr>
          <a:lstStyle/>
          <a:p>
            <a:r>
              <a:rPr lang="es-419" dirty="0"/>
              <a:t>¿Camino para el flóculo mas lento que se puede capturar?</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s-419">
                <a:solidFill>
                  <a:schemeClr val="folHlink"/>
                </a:solidFill>
              </a:rPr>
              <a:t>H</a:t>
            </a:r>
            <a:r>
              <a:rPr lang="es-419" baseline="-25000">
                <a:solidFill>
                  <a:schemeClr val="folHlink"/>
                </a:solidFill>
              </a:rPr>
              <a:t>c</a:t>
            </a:r>
            <a:endParaRPr lang="es-419">
              <a:solidFill>
                <a:schemeClr val="folHlink"/>
              </a:solidFill>
            </a:endParaRPr>
          </a:p>
        </p:txBody>
      </p:sp>
      <p:sp>
        <p:nvSpPr>
          <p:cNvPr id="202784" name="Text Box 32"/>
          <p:cNvSpPr txBox="1">
            <a:spLocks noChangeArrowheads="1"/>
          </p:cNvSpPr>
          <p:nvPr/>
        </p:nvSpPr>
        <p:spPr bwMode="auto">
          <a:xfrm>
            <a:off x="4981576" y="4433311"/>
            <a:ext cx="7010462" cy="1384995"/>
          </a:xfrm>
          <a:prstGeom prst="rect">
            <a:avLst/>
          </a:prstGeom>
          <a:noFill/>
          <a:ln w="12700">
            <a:noFill/>
            <a:miter lim="800000"/>
            <a:headEnd type="none" w="lg" len="med"/>
            <a:tailEnd type="none" w="lg" len="med"/>
          </a:ln>
          <a:effectLst/>
        </p:spPr>
        <p:txBody>
          <a:bodyPr wrap="square">
            <a:spAutoFit/>
          </a:bodyPr>
          <a:lstStyle/>
          <a:p>
            <a:r>
              <a:rPr lang="es-ES" dirty="0"/>
              <a:t>¿Cuál es la distancia vertical total que viajará </a:t>
            </a:r>
            <a:r>
              <a:rPr lang="es-419" dirty="0"/>
              <a:t>el flóculo</a:t>
            </a:r>
            <a:r>
              <a:rPr lang="es-ES" dirty="0"/>
              <a:t>?
</a:t>
            </a:r>
            <a:endParaRPr lang="es-419" dirty="0"/>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s-419"/>
              <a:t>H</a:t>
            </a:r>
          </a:p>
        </p:txBody>
      </p:sp>
      <p:sp>
        <p:nvSpPr>
          <p:cNvPr id="202791" name="Text Box 39"/>
          <p:cNvSpPr txBox="1">
            <a:spLocks noChangeArrowheads="1"/>
          </p:cNvSpPr>
          <p:nvPr/>
        </p:nvSpPr>
        <p:spPr bwMode="auto">
          <a:xfrm>
            <a:off x="4981576" y="5828723"/>
            <a:ext cx="5981144" cy="523220"/>
          </a:xfrm>
          <a:prstGeom prst="rect">
            <a:avLst/>
          </a:prstGeom>
          <a:noFill/>
          <a:ln w="12700">
            <a:noFill/>
            <a:miter lim="800000"/>
            <a:headEnd type="none" w="lg" len="med"/>
            <a:tailEnd type="none" w="lg" len="med"/>
          </a:ln>
          <a:effectLst/>
        </p:spPr>
        <p:txBody>
          <a:bodyPr wrap="square">
            <a:spAutoFit/>
          </a:bodyPr>
          <a:lstStyle/>
          <a:p>
            <a:r>
              <a:rPr lang="es-ES" dirty="0"/>
              <a:t>¿Qué es la velocidad vertical neta?</a:t>
            </a:r>
            <a:endParaRPr lang="es-419" dirty="0"/>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s-419"/>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s-419"/>
          </a:p>
        </p:txBody>
      </p:sp>
      <p:sp>
        <p:nvSpPr>
          <p:cNvPr id="39" name="TextBox 38"/>
          <p:cNvSpPr txBox="1"/>
          <p:nvPr/>
        </p:nvSpPr>
        <p:spPr>
          <a:xfrm>
            <a:off x="2351315" y="6488668"/>
            <a:ext cx="2569999" cy="369332"/>
          </a:xfrm>
          <a:prstGeom prst="rect">
            <a:avLst/>
          </a:prstGeom>
          <a:noFill/>
        </p:spPr>
        <p:txBody>
          <a:bodyPr wrap="none" rtlCol="0">
            <a:spAutoFit/>
          </a:bodyPr>
          <a:lstStyle/>
          <a:p>
            <a:r>
              <a:rPr lang="es-419" sz="1800" dirty="0"/>
              <a:t>Velocidad de los flóculos </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674118" y="3718242"/>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17000" y="3736528"/>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s-419">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s-419">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s-ES" dirty="0"/>
              <a:t>Igualar tiempos para obtener la velocidad de captura</a:t>
            </a:r>
            <a:endParaRPr lang="es-419" dirty="0"/>
          </a:p>
        </p:txBody>
      </p:sp>
      <p:sp>
        <p:nvSpPr>
          <p:cNvPr id="205829" name="Text Box 5"/>
          <p:cNvSpPr txBox="1">
            <a:spLocks noChangeArrowheads="1"/>
          </p:cNvSpPr>
          <p:nvPr/>
        </p:nvSpPr>
        <p:spPr bwMode="auto">
          <a:xfrm rot="21600000">
            <a:off x="219308" y="1681620"/>
            <a:ext cx="5386603" cy="523220"/>
          </a:xfrm>
          <a:prstGeom prst="rect">
            <a:avLst/>
          </a:prstGeom>
          <a:noFill/>
          <a:ln w="12700">
            <a:noFill/>
            <a:miter lim="800000"/>
            <a:headEnd type="none" w="lg" len="med"/>
            <a:tailEnd type="none" w="lg" len="med"/>
          </a:ln>
          <a:effectLst/>
        </p:spPr>
        <p:txBody>
          <a:bodyPr wrap="none">
            <a:spAutoFit/>
          </a:bodyPr>
          <a:lstStyle/>
          <a:p>
            <a:r>
              <a:rPr lang="es-ES" dirty="0"/>
              <a:t>Tiempo para recorrer la distancia </a:t>
            </a:r>
            <a:r>
              <a:rPr lang="es-419" dirty="0" err="1"/>
              <a:t>H</a:t>
            </a:r>
            <a:r>
              <a:rPr lang="es-419" baseline="-25000" dirty="0" err="1"/>
              <a:t>c</a:t>
            </a:r>
            <a:endParaRPr lang="es-419" baseline="-25000" dirty="0"/>
          </a:p>
        </p:txBody>
      </p:sp>
      <p:sp>
        <p:nvSpPr>
          <p:cNvPr id="205832" name="Text Box 8"/>
          <p:cNvSpPr txBox="1">
            <a:spLocks noChangeArrowheads="1"/>
          </p:cNvSpPr>
          <p:nvPr/>
        </p:nvSpPr>
        <p:spPr bwMode="auto">
          <a:xfrm rot="21600000">
            <a:off x="5960556" y="1713562"/>
            <a:ext cx="5280805" cy="523220"/>
          </a:xfrm>
          <a:prstGeom prst="rect">
            <a:avLst/>
          </a:prstGeom>
          <a:noFill/>
          <a:ln w="12700">
            <a:noFill/>
            <a:miter lim="800000"/>
            <a:headEnd type="none" w="lg" len="med"/>
            <a:tailEnd type="none" w="lg" len="med"/>
          </a:ln>
          <a:effectLst/>
        </p:spPr>
        <p:txBody>
          <a:bodyPr wrap="none">
            <a:spAutoFit/>
          </a:bodyPr>
          <a:lstStyle/>
          <a:p>
            <a:r>
              <a:rPr lang="es-ES" dirty="0"/>
              <a:t>Tiempo para recorrer la distancia </a:t>
            </a:r>
            <a:r>
              <a:rPr lang="es-419" dirty="0"/>
              <a:t>H</a:t>
            </a:r>
          </a:p>
        </p:txBody>
      </p:sp>
      <p:sp>
        <p:nvSpPr>
          <p:cNvPr id="205833" name="Text Box 9"/>
          <p:cNvSpPr txBox="1">
            <a:spLocks noChangeArrowheads="1"/>
          </p:cNvSpPr>
          <p:nvPr/>
        </p:nvSpPr>
        <p:spPr bwMode="auto">
          <a:xfrm>
            <a:off x="5605911" y="1746704"/>
            <a:ext cx="384175" cy="519113"/>
          </a:xfrm>
          <a:prstGeom prst="rect">
            <a:avLst/>
          </a:prstGeom>
          <a:noFill/>
          <a:ln w="12700">
            <a:noFill/>
            <a:miter lim="800000"/>
            <a:headEnd type="none" w="lg" len="med"/>
            <a:tailEnd type="none" w="lg" len="med"/>
          </a:ln>
          <a:effectLst/>
        </p:spPr>
        <p:txBody>
          <a:bodyPr wrap="none">
            <a:spAutoFit/>
          </a:bodyPr>
          <a:lstStyle/>
          <a:p>
            <a:r>
              <a:rPr lang="es-419" dirty="0"/>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s-ES" sz="1800" dirty="0"/>
              <a:t>¡Esta relación representa el factor de reducción del área de vista en planta! </a:t>
            </a:r>
            <a:endParaRPr lang="es-419" sz="1800" dirty="0"/>
          </a:p>
        </p:txBody>
      </p:sp>
      <p:sp>
        <p:nvSpPr>
          <p:cNvPr id="17" name="Rounded Rectangle 16"/>
          <p:cNvSpPr/>
          <p:nvPr/>
        </p:nvSpPr>
        <p:spPr bwMode="auto">
          <a:xfrm>
            <a:off x="3752603" y="5628904"/>
            <a:ext cx="832097" cy="82536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dirty="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Clarificador componentes de velocidad vertical</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3501280" cy="461665"/>
          </a:xfrm>
          <a:prstGeom prst="rect">
            <a:avLst/>
          </a:prstGeom>
          <a:solidFill>
            <a:schemeClr val="bg1"/>
          </a:solidFill>
        </p:spPr>
        <p:txBody>
          <a:bodyPr wrap="none">
            <a:spAutoFit/>
          </a:bodyPr>
          <a:lstStyle/>
          <a:p>
            <a:r>
              <a:rPr lang="es-419" sz="2400">
                <a:latin typeface="Lato" panose="020F0502020204030203" pitchFamily="34" charset="0"/>
              </a:rPr>
              <a:t>placas de sedimentación </a:t>
            </a:r>
            <a:endParaRPr lang="es-419" sz="2400"/>
          </a:p>
        </p:txBody>
      </p:sp>
      <p:sp>
        <p:nvSpPr>
          <p:cNvPr id="6" name="Rectangle 5">
            <a:extLst>
              <a:ext uri="{FF2B5EF4-FFF2-40B4-BE49-F238E27FC236}">
                <a16:creationId xmlns:a16="http://schemas.microsoft.com/office/drawing/2014/main" id="{D0C5500F-DDB2-4646-A84C-3609BEA13C50}"/>
              </a:ext>
            </a:extLst>
          </p:cNvPr>
          <p:cNvSpPr/>
          <p:nvPr/>
        </p:nvSpPr>
        <p:spPr>
          <a:xfrm>
            <a:off x="613515" y="4723288"/>
            <a:ext cx="2561920" cy="461665"/>
          </a:xfrm>
          <a:prstGeom prst="rect">
            <a:avLst/>
          </a:prstGeom>
          <a:solidFill>
            <a:schemeClr val="bg1"/>
          </a:solidFill>
        </p:spPr>
        <p:txBody>
          <a:bodyPr wrap="none">
            <a:spAutoFit/>
          </a:bodyPr>
          <a:lstStyle/>
          <a:p>
            <a:r>
              <a:rPr lang="es-419" sz="2400">
                <a:latin typeface="Lato" panose="020F0502020204030203" pitchFamily="34" charset="0"/>
              </a:rPr>
              <a:t>Filtro de flóculos </a:t>
            </a:r>
            <a:endParaRPr lang="es-419" sz="240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1200329"/>
          </a:xfrm>
          <a:prstGeom prst="rect">
            <a:avLst/>
          </a:prstGeom>
          <a:solidFill>
            <a:schemeClr val="bg1"/>
          </a:solidFill>
        </p:spPr>
        <p:txBody>
          <a:bodyPr wrap="square">
            <a:spAutoFit/>
          </a:bodyPr>
          <a:lstStyle/>
          <a:p>
            <a:r>
              <a:rPr lang="es-419" sz="2400">
                <a:latin typeface="Lato" panose="020F0502020204030203" pitchFamily="34" charset="0"/>
              </a:rPr>
              <a:t>Tolva de lodos</a:t>
            </a:r>
            <a:endParaRPr lang="es-419" sz="2400"/>
          </a:p>
        </p:txBody>
      </p:sp>
      <p:sp>
        <p:nvSpPr>
          <p:cNvPr id="8" name="Rectangle 7">
            <a:extLst>
              <a:ext uri="{FF2B5EF4-FFF2-40B4-BE49-F238E27FC236}">
                <a16:creationId xmlns:a16="http://schemas.microsoft.com/office/drawing/2014/main" id="{0B09A699-DB37-4413-B46A-6E85086D06E6}"/>
              </a:ext>
            </a:extLst>
          </p:cNvPr>
          <p:cNvSpPr/>
          <p:nvPr/>
        </p:nvSpPr>
        <p:spPr>
          <a:xfrm>
            <a:off x="4034553" y="5410859"/>
            <a:ext cx="2986171" cy="461665"/>
          </a:xfrm>
          <a:prstGeom prst="rect">
            <a:avLst/>
          </a:prstGeom>
          <a:noFill/>
        </p:spPr>
        <p:txBody>
          <a:bodyPr wrap="square">
            <a:spAutoFit/>
          </a:bodyPr>
          <a:lstStyle/>
          <a:p>
            <a:r>
              <a:rPr lang="es-419" sz="2400" dirty="0"/>
              <a:t>colector de entrada</a:t>
            </a:r>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s-419" sz="2400" dirty="0"/>
              <a:t>Colectora de salida</a:t>
            </a:r>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84472" y="3752385"/>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2" y="243156"/>
            <a:ext cx="9577227" cy="1143000"/>
          </a:xfrm>
        </p:spPr>
        <p:txBody>
          <a:bodyPr/>
          <a:lstStyle/>
          <a:p>
            <a:r>
              <a:rPr lang="es-419" dirty="0"/>
              <a:t>Diseño de las placas de sedimentación</a:t>
            </a:r>
          </a:p>
        </p:txBody>
      </p:sp>
      <p:sp>
        <p:nvSpPr>
          <p:cNvPr id="4" name="Content Placeholder 3"/>
          <p:cNvSpPr>
            <a:spLocks noGrp="1"/>
          </p:cNvSpPr>
          <p:nvPr>
            <p:ph idx="1"/>
          </p:nvPr>
        </p:nvSpPr>
        <p:spPr/>
        <p:txBody>
          <a:bodyPr/>
          <a:lstStyle/>
          <a:p>
            <a:r>
              <a:rPr lang="es-ES" sz="2400" dirty="0"/>
              <a:t>Velocidad de flujo ascendente (determina el tamaño de los tanques)</a:t>
            </a:r>
            <a:r>
              <a:rPr lang="es-419" sz="2400" dirty="0"/>
              <a:t> (</a:t>
            </a:r>
            <a:r>
              <a:rPr lang="es-419" sz="2400" dirty="0">
                <a:solidFill>
                  <a:schemeClr val="accent1"/>
                </a:solidFill>
              </a:rPr>
              <a:t>1 mm/s</a:t>
            </a:r>
            <a:r>
              <a:rPr lang="es-419" sz="2400" dirty="0"/>
              <a:t>)</a:t>
            </a:r>
          </a:p>
          <a:p>
            <a:pPr lvl="1"/>
            <a:r>
              <a:rPr lang="es-ES" sz="2000" dirty="0"/>
              <a:t>Si un filtro de flóculos es un objetivo, entonces debe ser de aproximadamente 1 mm/s</a:t>
            </a:r>
          </a:p>
          <a:p>
            <a:r>
              <a:rPr lang="es-419" sz="2400" dirty="0"/>
              <a:t>Velocidad de captura  (</a:t>
            </a:r>
            <a:r>
              <a:rPr lang="es-419" sz="2400" dirty="0">
                <a:solidFill>
                  <a:schemeClr val="accent1"/>
                </a:solidFill>
              </a:rPr>
              <a:t>0.12 mm/s</a:t>
            </a:r>
            <a:r>
              <a:rPr lang="es-419" sz="2400" dirty="0"/>
              <a:t>)</a:t>
            </a:r>
          </a:p>
          <a:p>
            <a:pPr lvl="1"/>
            <a:r>
              <a:rPr lang="es-ES" sz="2000" dirty="0"/>
              <a:t>Debe capturar los flóculos grandes producidos por el floculador (y el inversor de chorro)
</a:t>
            </a:r>
            <a:r>
              <a:rPr lang="es-419" sz="2400" dirty="0"/>
              <a:t>Ángulo de placa (</a:t>
            </a:r>
            <a:r>
              <a:rPr lang="es-419" sz="2400" dirty="0">
                <a:solidFill>
                  <a:schemeClr val="accent1"/>
                </a:solidFill>
              </a:rPr>
              <a:t>60 </a:t>
            </a:r>
            <a:r>
              <a:rPr lang="es-419" sz="2400" dirty="0" err="1">
                <a:solidFill>
                  <a:schemeClr val="accent1"/>
                </a:solidFill>
              </a:rPr>
              <a:t>deg</a:t>
            </a:r>
            <a:r>
              <a:rPr lang="es-419" sz="2400" dirty="0"/>
              <a:t>)</a:t>
            </a:r>
          </a:p>
          <a:p>
            <a:pPr lvl="1"/>
            <a:r>
              <a:rPr lang="es-419" sz="2000" dirty="0"/>
              <a:t>Autolimpieza (</a:t>
            </a:r>
            <a:r>
              <a:rPr lang="es-ES" sz="2000" dirty="0"/>
              <a:t>60 grados funciona bien 55 grados también podría estar bien</a:t>
            </a:r>
            <a:r>
              <a:rPr lang="es-419" sz="2000" dirty="0"/>
              <a:t>)</a:t>
            </a:r>
          </a:p>
          <a:p>
            <a:r>
              <a:rPr lang="es-419" sz="2400" dirty="0"/>
              <a:t>Espaciamiento (</a:t>
            </a:r>
            <a:r>
              <a:rPr lang="es-419" sz="2400" dirty="0">
                <a:solidFill>
                  <a:schemeClr val="accent1"/>
                </a:solidFill>
              </a:rPr>
              <a:t>2.5 cm</a:t>
            </a:r>
            <a:r>
              <a:rPr lang="es-419" sz="2400" dirty="0"/>
              <a:t>)</a:t>
            </a:r>
          </a:p>
          <a:p>
            <a:pPr lvl="1"/>
            <a:r>
              <a:rPr lang="es-ES" sz="2000" dirty="0"/>
              <a:t>Obstrucción (no es un problema a 2,5 cm) 
¿Se deslizará el flóculo hacia abajo? (¡Siguiente tema en las notas!) </a:t>
            </a:r>
            <a:endParaRPr lang="es-419" sz="2000" dirty="0"/>
          </a:p>
          <a:p>
            <a:r>
              <a:rPr lang="es-419" sz="2400" dirty="0"/>
              <a:t>Longitud de las placas de sedimentación</a:t>
            </a:r>
          </a:p>
          <a:p>
            <a:pPr lvl="1"/>
            <a:r>
              <a:rPr lang="es-ES" sz="2000" dirty="0"/>
              <a:t>será el parámetro que calculemos</a:t>
            </a:r>
            <a:endParaRPr lang="es-419" sz="2000" dirty="0"/>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73473" y="25710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6334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9237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180726" y="53306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2625498"/>
          </a:xfrm>
        </p:spPr>
        <p:txBody>
          <a:bodyPr/>
          <a:lstStyle/>
          <a:p>
            <a:r>
              <a:rPr lang="es-419" dirty="0"/>
              <a:t>Filtro de flóculos, </a:t>
            </a:r>
            <a:br>
              <a:rPr lang="es-419" dirty="0"/>
            </a:br>
            <a:r>
              <a:rPr lang="es-419" dirty="0"/>
              <a:t>placas de sedimentación, </a:t>
            </a:r>
            <a:br>
              <a:rPr lang="es-419" dirty="0"/>
            </a:br>
            <a:r>
              <a:rPr lang="es-419" dirty="0"/>
              <a:t>Tolva de lodos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406386571"/>
              </p:ext>
            </p:extLst>
          </p:nvPr>
        </p:nvGraphicFramePr>
        <p:xfrm>
          <a:off x="212014" y="3286219"/>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42161" y="44444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56461" y="384241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39145" y="4811996"/>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10741" y="414457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92642" y="4480808"/>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92642" y="4854641"/>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99309" y="4109787"/>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693975" y="3753500"/>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42592" y="3359714"/>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291137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colector de entrada</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6498636" y="5586355"/>
              <a:ext cx="310276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2"/>
            <a:ext cx="2833635" cy="694042"/>
            <a:chOff x="4371033" y="5054322"/>
            <a:chExt cx="2833635" cy="694042"/>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2291589"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Tolva de lodos</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662622" y="5054322"/>
              <a:ext cx="542046" cy="432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2736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Filtro de flóculos</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7320370" y="4481565"/>
              <a:ext cx="1351357"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66675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Colectora de salida</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724423" y="1862647"/>
              <a:ext cx="1803754"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203114" y="1550080"/>
            <a:ext cx="2978159" cy="954107"/>
            <a:chOff x="5050714" y="1397680"/>
            <a:chExt cx="2978159" cy="954107"/>
          </a:xfrm>
        </p:grpSpPr>
        <p:sp>
          <p:nvSpPr>
            <p:cNvPr id="248" name="TextBox 247">
              <a:extLst>
                <a:ext uri="{FF2B5EF4-FFF2-40B4-BE49-F238E27FC236}">
                  <a16:creationId xmlns:a16="http://schemas.microsoft.com/office/drawing/2014/main" id="{165E8E06-DE43-4A06-9372-D48B23FD12F5}"/>
                </a:ext>
              </a:extLst>
            </p:cNvPr>
            <p:cNvSpPr txBox="1"/>
            <p:nvPr/>
          </p:nvSpPr>
          <p:spPr>
            <a:xfrm>
              <a:off x="5050714" y="1397680"/>
              <a:ext cx="2548768"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419" dirty="0">
                  <a:solidFill>
                    <a:srgbClr val="000000"/>
                  </a:solidFill>
                </a:rPr>
                <a:t>P</a:t>
              </a:r>
              <a:r>
                <a:rPr kumimoji="0" lang="es-419" sz="2800" b="0" i="0" u="none" strike="noStrike" kern="1200" cap="none" spc="0" normalizeH="0" baseline="0" dirty="0">
                  <a:ln>
                    <a:noFill/>
                  </a:ln>
                  <a:solidFill>
                    <a:srgbClr val="000000"/>
                  </a:solidFill>
                  <a:effectLst/>
                  <a:uLnTx/>
                  <a:uFillTx/>
                  <a:latin typeface="Times New Roman" pitchFamily="18" charset="0"/>
                  <a:ea typeface="+mn-ea"/>
                  <a:cs typeface="+mn-cs"/>
                </a:rPr>
                <a:t>lacas de sedimentación</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599482" y="1759009"/>
              <a:ext cx="429391" cy="11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419" sz="2800" b="0" i="0" u="none" strike="noStrike" kern="1200" cap="none" spc="0" normalizeH="0" baseline="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s-419" dirty="0"/>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s-419" dirty="0"/>
          </a:p>
        </p:txBody>
      </p:sp>
      <p:sp>
        <p:nvSpPr>
          <p:cNvPr id="29" name="Title 28"/>
          <p:cNvSpPr>
            <a:spLocks noGrp="1"/>
          </p:cNvSpPr>
          <p:nvPr>
            <p:ph type="title"/>
          </p:nvPr>
        </p:nvSpPr>
        <p:spPr>
          <a:xfrm>
            <a:off x="457199" y="228600"/>
            <a:ext cx="8858451" cy="1143000"/>
          </a:xfrm>
        </p:spPr>
        <p:txBody>
          <a:bodyPr/>
          <a:lstStyle/>
          <a:p>
            <a:r>
              <a:rPr lang="es-419" dirty="0"/>
              <a:t>El espacio entre placas de sedimentación es importante</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dirty="0"/>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s-419" dirty="0"/>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s-419" dirty="0"/>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dirty="0"/>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s-419" dirty="0" err="1"/>
              <a:t>Why</a:t>
            </a:r>
            <a:r>
              <a:rPr lang="es-419" dirty="0"/>
              <a:t> do </a:t>
            </a:r>
            <a:r>
              <a:rPr lang="es-419" dirty="0" err="1"/>
              <a:t>we</a:t>
            </a:r>
            <a:r>
              <a:rPr lang="es-419" dirty="0"/>
              <a:t> </a:t>
            </a:r>
            <a:r>
              <a:rPr lang="es-419" dirty="0" err="1"/>
              <a:t>care</a:t>
            </a:r>
            <a:r>
              <a:rPr lang="es-419" dirty="0"/>
              <a:t>? – </a:t>
            </a:r>
            <a:r>
              <a:rPr lang="es-419" dirty="0" err="1"/>
              <a:t>What</a:t>
            </a:r>
            <a:r>
              <a:rPr lang="es-419" dirty="0"/>
              <a:t> </a:t>
            </a:r>
            <a:r>
              <a:rPr lang="es-419" dirty="0" err="1"/>
              <a:t>is</a:t>
            </a:r>
            <a:r>
              <a:rPr lang="es-419" dirty="0"/>
              <a:t> </a:t>
            </a:r>
            <a:r>
              <a:rPr lang="es-419" dirty="0" err="1"/>
              <a:t>the</a:t>
            </a:r>
            <a:r>
              <a:rPr lang="es-419" dirty="0"/>
              <a:t> </a:t>
            </a:r>
            <a:r>
              <a:rPr lang="es-419" dirty="0" err="1"/>
              <a:t>connection</a:t>
            </a:r>
            <a:r>
              <a:rPr lang="es-419" dirty="0"/>
              <a:t> </a:t>
            </a:r>
            <a:r>
              <a:rPr lang="es-419" dirty="0" err="1"/>
              <a:t>to</a:t>
            </a:r>
            <a:r>
              <a:rPr lang="es-419" dirty="0"/>
              <a:t> </a:t>
            </a:r>
            <a:r>
              <a:rPr lang="es-419" dirty="0" err="1"/>
              <a:t>sustainability</a:t>
            </a:r>
            <a:r>
              <a:rPr lang="es-419" dirty="0"/>
              <a:t>?</a:t>
            </a:r>
          </a:p>
          <a:p>
            <a:r>
              <a:rPr lang="es-419" dirty="0" err="1"/>
              <a:t>Why</a:t>
            </a:r>
            <a:r>
              <a:rPr lang="es-419" dirty="0"/>
              <a:t> </a:t>
            </a:r>
            <a:r>
              <a:rPr lang="es-419" dirty="0" err="1"/>
              <a:t>not</a:t>
            </a:r>
            <a:r>
              <a:rPr lang="es-419" dirty="0"/>
              <a:t> use </a:t>
            </a:r>
            <a:r>
              <a:rPr lang="es-419" dirty="0" err="1"/>
              <a:t>the</a:t>
            </a:r>
            <a:r>
              <a:rPr lang="es-419" dirty="0"/>
              <a:t> standard </a:t>
            </a:r>
            <a:r>
              <a:rPr lang="es-419" dirty="0" err="1"/>
              <a:t>design</a:t>
            </a:r>
            <a:r>
              <a:rPr lang="es-419" dirty="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2BA3-E079-4569-87CA-F370BA8F8263}"/>
              </a:ext>
            </a:extLst>
          </p:cNvPr>
          <p:cNvSpPr>
            <a:spLocks noGrp="1"/>
          </p:cNvSpPr>
          <p:nvPr>
            <p:ph type="title"/>
          </p:nvPr>
        </p:nvSpPr>
        <p:spPr/>
        <p:txBody>
          <a:bodyPr/>
          <a:lstStyle/>
          <a:p>
            <a:r>
              <a:rPr lang="es-419" dirty="0"/>
              <a:t>Clarificador componentes internos</a:t>
            </a:r>
          </a:p>
        </p:txBody>
      </p:sp>
      <p:pic>
        <p:nvPicPr>
          <p:cNvPr id="3" name="Picture 2">
            <a:extLst>
              <a:ext uri="{FF2B5EF4-FFF2-40B4-BE49-F238E27FC236}">
                <a16:creationId xmlns:a16="http://schemas.microsoft.com/office/drawing/2014/main" id="{B1487A1C-4499-422E-AC88-FFD1B37EC37B}"/>
              </a:ext>
            </a:extLst>
          </p:cNvPr>
          <p:cNvPicPr>
            <a:picLocks noChangeAspect="1"/>
          </p:cNvPicPr>
          <p:nvPr/>
        </p:nvPicPr>
        <p:blipFill>
          <a:blip r:embed="rId2"/>
          <a:stretch>
            <a:fillRect/>
          </a:stretch>
        </p:blipFill>
        <p:spPr>
          <a:xfrm>
            <a:off x="0" y="1732859"/>
            <a:ext cx="12192000" cy="4446165"/>
          </a:xfrm>
          <a:prstGeom prst="rect">
            <a:avLst/>
          </a:prstGeom>
        </p:spPr>
      </p:pic>
      <p:sp>
        <p:nvSpPr>
          <p:cNvPr id="4" name="TextBox 3">
            <a:extLst>
              <a:ext uri="{FF2B5EF4-FFF2-40B4-BE49-F238E27FC236}">
                <a16:creationId xmlns:a16="http://schemas.microsoft.com/office/drawing/2014/main" id="{DB978910-B8F7-450D-92F7-FFD2BD79DB38}"/>
              </a:ext>
            </a:extLst>
          </p:cNvPr>
          <p:cNvSpPr txBox="1"/>
          <p:nvPr/>
        </p:nvSpPr>
        <p:spPr>
          <a:xfrm rot="120000">
            <a:off x="3735885" y="5052009"/>
            <a:ext cx="2132315" cy="400110"/>
          </a:xfrm>
          <a:prstGeom prst="rect">
            <a:avLst/>
          </a:prstGeom>
          <a:noFill/>
        </p:spPr>
        <p:txBody>
          <a:bodyPr wrap="none" rtlCol="0">
            <a:spAutoFit/>
          </a:bodyPr>
          <a:lstStyle/>
          <a:p>
            <a:r>
              <a:rPr lang="es-419" sz="2000" dirty="0"/>
              <a:t>colector de entrada</a:t>
            </a:r>
          </a:p>
        </p:txBody>
      </p:sp>
      <p:sp>
        <p:nvSpPr>
          <p:cNvPr id="5" name="TextBox 4">
            <a:extLst>
              <a:ext uri="{FF2B5EF4-FFF2-40B4-BE49-F238E27FC236}">
                <a16:creationId xmlns:a16="http://schemas.microsoft.com/office/drawing/2014/main" id="{EC2B5E3C-13B3-4DDE-BA53-6EB5CC10738F}"/>
              </a:ext>
            </a:extLst>
          </p:cNvPr>
          <p:cNvSpPr txBox="1"/>
          <p:nvPr/>
        </p:nvSpPr>
        <p:spPr>
          <a:xfrm rot="120000">
            <a:off x="3635541" y="2659555"/>
            <a:ext cx="2146742" cy="400110"/>
          </a:xfrm>
          <a:prstGeom prst="rect">
            <a:avLst/>
          </a:prstGeom>
          <a:noFill/>
        </p:spPr>
        <p:txBody>
          <a:bodyPr wrap="none" rtlCol="0">
            <a:spAutoFit/>
          </a:bodyPr>
          <a:lstStyle/>
          <a:p>
            <a:r>
              <a:rPr lang="es-419" sz="2000" dirty="0"/>
              <a:t>Colectora de salida</a:t>
            </a:r>
          </a:p>
        </p:txBody>
      </p:sp>
      <p:sp>
        <p:nvSpPr>
          <p:cNvPr id="6" name="TextBox 5">
            <a:extLst>
              <a:ext uri="{FF2B5EF4-FFF2-40B4-BE49-F238E27FC236}">
                <a16:creationId xmlns:a16="http://schemas.microsoft.com/office/drawing/2014/main" id="{3D394539-C8D7-4D8B-9147-9EBA2BDF7956}"/>
              </a:ext>
            </a:extLst>
          </p:cNvPr>
          <p:cNvSpPr txBox="1"/>
          <p:nvPr/>
        </p:nvSpPr>
        <p:spPr>
          <a:xfrm rot="120000">
            <a:off x="2820749" y="3899969"/>
            <a:ext cx="3921266" cy="400110"/>
          </a:xfrm>
          <a:prstGeom prst="rect">
            <a:avLst/>
          </a:prstGeom>
          <a:noFill/>
        </p:spPr>
        <p:txBody>
          <a:bodyPr wrap="none" rtlCol="0">
            <a:spAutoFit/>
          </a:bodyPr>
          <a:lstStyle/>
          <a:p>
            <a:r>
              <a:rPr lang="es-419" sz="2000" dirty="0"/>
              <a:t>Filtro de flóculos superficie superior</a:t>
            </a:r>
          </a:p>
        </p:txBody>
      </p:sp>
      <p:sp>
        <p:nvSpPr>
          <p:cNvPr id="7" name="TextBox 6">
            <a:extLst>
              <a:ext uri="{FF2B5EF4-FFF2-40B4-BE49-F238E27FC236}">
                <a16:creationId xmlns:a16="http://schemas.microsoft.com/office/drawing/2014/main" id="{E2D7F4E3-4071-4ACC-BAC4-19EACC51A4F8}"/>
              </a:ext>
            </a:extLst>
          </p:cNvPr>
          <p:cNvSpPr txBox="1"/>
          <p:nvPr/>
        </p:nvSpPr>
        <p:spPr>
          <a:xfrm rot="120000">
            <a:off x="3692409" y="2239068"/>
            <a:ext cx="2161169" cy="400110"/>
          </a:xfrm>
          <a:prstGeom prst="rect">
            <a:avLst/>
          </a:prstGeom>
          <a:noFill/>
        </p:spPr>
        <p:txBody>
          <a:bodyPr wrap="none" rtlCol="0">
            <a:spAutoFit/>
          </a:bodyPr>
          <a:lstStyle/>
          <a:p>
            <a:r>
              <a:rPr lang="es-419" sz="2000" dirty="0"/>
              <a:t>Superficie del agua</a:t>
            </a:r>
          </a:p>
        </p:txBody>
      </p:sp>
      <p:sp>
        <p:nvSpPr>
          <p:cNvPr id="8" name="TextBox 7">
            <a:extLst>
              <a:ext uri="{FF2B5EF4-FFF2-40B4-BE49-F238E27FC236}">
                <a16:creationId xmlns:a16="http://schemas.microsoft.com/office/drawing/2014/main" id="{623CA37C-2FE2-4A76-99F3-B4505C67CCC9}"/>
              </a:ext>
            </a:extLst>
          </p:cNvPr>
          <p:cNvSpPr txBox="1"/>
          <p:nvPr/>
        </p:nvSpPr>
        <p:spPr>
          <a:xfrm rot="120000">
            <a:off x="1931145" y="5808842"/>
            <a:ext cx="1180131" cy="400110"/>
          </a:xfrm>
          <a:prstGeom prst="rect">
            <a:avLst/>
          </a:prstGeom>
          <a:noFill/>
        </p:spPr>
        <p:txBody>
          <a:bodyPr wrap="none" rtlCol="0">
            <a:spAutoFit/>
          </a:bodyPr>
          <a:lstStyle/>
          <a:p>
            <a:r>
              <a:rPr lang="es-419" sz="2000" dirty="0"/>
              <a:t>Difusores</a:t>
            </a:r>
          </a:p>
        </p:txBody>
      </p:sp>
      <p:sp>
        <p:nvSpPr>
          <p:cNvPr id="9" name="TextBox 8">
            <a:extLst>
              <a:ext uri="{FF2B5EF4-FFF2-40B4-BE49-F238E27FC236}">
                <a16:creationId xmlns:a16="http://schemas.microsoft.com/office/drawing/2014/main" id="{46BFE2CA-E3EA-4406-80F7-15BACE38C58F}"/>
              </a:ext>
            </a:extLst>
          </p:cNvPr>
          <p:cNvSpPr txBox="1"/>
          <p:nvPr/>
        </p:nvSpPr>
        <p:spPr>
          <a:xfrm rot="120000">
            <a:off x="4123756" y="5930244"/>
            <a:ext cx="2076209" cy="400110"/>
          </a:xfrm>
          <a:prstGeom prst="rect">
            <a:avLst/>
          </a:prstGeom>
          <a:noFill/>
        </p:spPr>
        <p:txBody>
          <a:bodyPr wrap="none" rtlCol="0">
            <a:spAutoFit/>
          </a:bodyPr>
          <a:lstStyle/>
          <a:p>
            <a:r>
              <a:rPr lang="es-419" sz="2000" dirty="0"/>
              <a:t>Inversor de chorro</a:t>
            </a:r>
          </a:p>
        </p:txBody>
      </p:sp>
      <p:cxnSp>
        <p:nvCxnSpPr>
          <p:cNvPr id="11" name="Straight Arrow Connector 10">
            <a:extLst>
              <a:ext uri="{FF2B5EF4-FFF2-40B4-BE49-F238E27FC236}">
                <a16:creationId xmlns:a16="http://schemas.microsoft.com/office/drawing/2014/main" id="{AC499F78-3938-46C1-B719-EF71F9569F93}"/>
              </a:ext>
            </a:extLst>
          </p:cNvPr>
          <p:cNvCxnSpPr>
            <a:stCxn id="9" idx="3"/>
          </p:cNvCxnSpPr>
          <p:nvPr/>
        </p:nvCxnSpPr>
        <p:spPr>
          <a:xfrm flipV="1">
            <a:off x="6199333" y="5920354"/>
            <a:ext cx="325453" cy="246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D2A982-6231-4F57-88D2-638A8E909CEE}"/>
              </a:ext>
            </a:extLst>
          </p:cNvPr>
          <p:cNvCxnSpPr>
            <a:cxnSpLocks/>
            <a:stCxn id="8" idx="3"/>
          </p:cNvCxnSpPr>
          <p:nvPr/>
        </p:nvCxnSpPr>
        <p:spPr>
          <a:xfrm flipV="1">
            <a:off x="3110917" y="5625887"/>
            <a:ext cx="655171" cy="4036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EA3A3-9C2D-4CCB-81C4-75927CA7215F}"/>
              </a:ext>
            </a:extLst>
          </p:cNvPr>
          <p:cNvSpPr txBox="1"/>
          <p:nvPr/>
        </p:nvSpPr>
        <p:spPr>
          <a:xfrm rot="120000">
            <a:off x="8542300" y="4785955"/>
            <a:ext cx="1906291" cy="400110"/>
          </a:xfrm>
          <a:prstGeom prst="rect">
            <a:avLst/>
          </a:prstGeom>
          <a:noFill/>
        </p:spPr>
        <p:txBody>
          <a:bodyPr wrap="none" rtlCol="0">
            <a:spAutoFit/>
          </a:bodyPr>
          <a:lstStyle/>
          <a:p>
            <a:r>
              <a:rPr lang="es-419" sz="2000" dirty="0"/>
              <a:t>Canal de entrada</a:t>
            </a:r>
          </a:p>
        </p:txBody>
      </p:sp>
      <p:cxnSp>
        <p:nvCxnSpPr>
          <p:cNvPr id="16" name="Straight Arrow Connector 15">
            <a:extLst>
              <a:ext uri="{FF2B5EF4-FFF2-40B4-BE49-F238E27FC236}">
                <a16:creationId xmlns:a16="http://schemas.microsoft.com/office/drawing/2014/main" id="{AA5DC8A7-0000-4738-9A4D-83B1E5966C4B}"/>
              </a:ext>
            </a:extLst>
          </p:cNvPr>
          <p:cNvCxnSpPr>
            <a:cxnSpLocks/>
            <a:stCxn id="15" idx="3"/>
          </p:cNvCxnSpPr>
          <p:nvPr/>
        </p:nvCxnSpPr>
        <p:spPr>
          <a:xfrm flipV="1">
            <a:off x="10448010" y="2975676"/>
            <a:ext cx="152831" cy="2043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6E0427-0926-4AF6-9D2B-53F6FC254CDA}"/>
              </a:ext>
            </a:extLst>
          </p:cNvPr>
          <p:cNvSpPr txBox="1"/>
          <p:nvPr/>
        </p:nvSpPr>
        <p:spPr>
          <a:xfrm rot="120000">
            <a:off x="6680978" y="3450518"/>
            <a:ext cx="1749197" cy="400110"/>
          </a:xfrm>
          <a:prstGeom prst="rect">
            <a:avLst/>
          </a:prstGeom>
          <a:noFill/>
        </p:spPr>
        <p:txBody>
          <a:bodyPr wrap="none" rtlCol="0">
            <a:spAutoFit/>
          </a:bodyPr>
          <a:lstStyle/>
          <a:p>
            <a:r>
              <a:rPr lang="es-419" sz="2000" dirty="0"/>
              <a:t>Canal de salida</a:t>
            </a:r>
          </a:p>
        </p:txBody>
      </p:sp>
      <p:cxnSp>
        <p:nvCxnSpPr>
          <p:cNvPr id="20" name="Straight Arrow Connector 19">
            <a:extLst>
              <a:ext uri="{FF2B5EF4-FFF2-40B4-BE49-F238E27FC236}">
                <a16:creationId xmlns:a16="http://schemas.microsoft.com/office/drawing/2014/main" id="{6B209341-6C39-45D4-816F-4F5393D37629}"/>
              </a:ext>
            </a:extLst>
          </p:cNvPr>
          <p:cNvCxnSpPr>
            <a:cxnSpLocks/>
            <a:stCxn id="18" idx="3"/>
          </p:cNvCxnSpPr>
          <p:nvPr/>
        </p:nvCxnSpPr>
        <p:spPr>
          <a:xfrm flipV="1">
            <a:off x="8429642" y="3425126"/>
            <a:ext cx="1303294" cy="25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AE949-6241-45FE-B4EF-13ECE06BCF00}"/>
              </a:ext>
            </a:extLst>
          </p:cNvPr>
          <p:cNvSpPr txBox="1"/>
          <p:nvPr/>
        </p:nvSpPr>
        <p:spPr>
          <a:xfrm rot="120000">
            <a:off x="6797742" y="3047561"/>
            <a:ext cx="1670650" cy="400110"/>
          </a:xfrm>
          <a:prstGeom prst="rect">
            <a:avLst/>
          </a:prstGeom>
          <a:noFill/>
        </p:spPr>
        <p:txBody>
          <a:bodyPr wrap="none" rtlCol="0">
            <a:spAutoFit/>
          </a:bodyPr>
          <a:lstStyle/>
          <a:p>
            <a:r>
              <a:rPr lang="es-419" sz="2000" dirty="0"/>
              <a:t>Canal colector</a:t>
            </a:r>
          </a:p>
        </p:txBody>
      </p:sp>
      <p:cxnSp>
        <p:nvCxnSpPr>
          <p:cNvPr id="24" name="Straight Arrow Connector 23">
            <a:extLst>
              <a:ext uri="{FF2B5EF4-FFF2-40B4-BE49-F238E27FC236}">
                <a16:creationId xmlns:a16="http://schemas.microsoft.com/office/drawing/2014/main" id="{F2AEA797-7061-4680-BA91-3C269AE67692}"/>
              </a:ext>
            </a:extLst>
          </p:cNvPr>
          <p:cNvCxnSpPr>
            <a:cxnSpLocks/>
            <a:stCxn id="23" idx="3"/>
          </p:cNvCxnSpPr>
          <p:nvPr/>
        </p:nvCxnSpPr>
        <p:spPr>
          <a:xfrm>
            <a:off x="8467883" y="3276768"/>
            <a:ext cx="924090" cy="5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7FC7A1-50EF-4D82-82D5-FA04F0BD6E20}"/>
              </a:ext>
            </a:extLst>
          </p:cNvPr>
          <p:cNvSpPr txBox="1"/>
          <p:nvPr/>
        </p:nvSpPr>
        <p:spPr>
          <a:xfrm rot="120000">
            <a:off x="6913352" y="2037589"/>
            <a:ext cx="2147191" cy="400110"/>
          </a:xfrm>
          <a:prstGeom prst="rect">
            <a:avLst/>
          </a:prstGeom>
          <a:noFill/>
        </p:spPr>
        <p:txBody>
          <a:bodyPr wrap="none" rtlCol="0">
            <a:spAutoFit/>
          </a:bodyPr>
          <a:lstStyle/>
          <a:p>
            <a:r>
              <a:rPr lang="es-419" sz="2000" dirty="0"/>
              <a:t>Vertedero de salida</a:t>
            </a:r>
          </a:p>
        </p:txBody>
      </p:sp>
      <p:cxnSp>
        <p:nvCxnSpPr>
          <p:cNvPr id="28" name="Straight Arrow Connector 27">
            <a:extLst>
              <a:ext uri="{FF2B5EF4-FFF2-40B4-BE49-F238E27FC236}">
                <a16:creationId xmlns:a16="http://schemas.microsoft.com/office/drawing/2014/main" id="{CD26F853-218E-49F5-B3B7-D9CE1B95C6FA}"/>
              </a:ext>
            </a:extLst>
          </p:cNvPr>
          <p:cNvCxnSpPr>
            <a:cxnSpLocks/>
            <a:stCxn id="27" idx="3"/>
          </p:cNvCxnSpPr>
          <p:nvPr/>
        </p:nvCxnSpPr>
        <p:spPr>
          <a:xfrm>
            <a:off x="9059889" y="2275112"/>
            <a:ext cx="611053" cy="576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3326490-935A-41F0-8C0A-7A1E34D18B1C}"/>
              </a:ext>
            </a:extLst>
          </p:cNvPr>
          <p:cNvSpPr txBox="1"/>
          <p:nvPr/>
        </p:nvSpPr>
        <p:spPr>
          <a:xfrm rot="120000">
            <a:off x="6096581" y="4413997"/>
            <a:ext cx="3915046" cy="400110"/>
          </a:xfrm>
          <a:prstGeom prst="rect">
            <a:avLst/>
          </a:prstGeom>
          <a:noFill/>
        </p:spPr>
        <p:txBody>
          <a:bodyPr wrap="none" rtlCol="0">
            <a:spAutoFit/>
          </a:bodyPr>
          <a:lstStyle/>
          <a:p>
            <a:r>
              <a:rPr lang="es-419" sz="2000" dirty="0"/>
              <a:t>Canal de descarga de agua floculada</a:t>
            </a:r>
          </a:p>
        </p:txBody>
      </p:sp>
      <p:cxnSp>
        <p:nvCxnSpPr>
          <p:cNvPr id="34" name="Straight Arrow Connector 33">
            <a:extLst>
              <a:ext uri="{FF2B5EF4-FFF2-40B4-BE49-F238E27FC236}">
                <a16:creationId xmlns:a16="http://schemas.microsoft.com/office/drawing/2014/main" id="{7A4399CB-8D86-4A9C-ADDF-6E57441044FC}"/>
              </a:ext>
            </a:extLst>
          </p:cNvPr>
          <p:cNvCxnSpPr>
            <a:cxnSpLocks/>
            <a:stCxn id="33" idx="3"/>
          </p:cNvCxnSpPr>
          <p:nvPr/>
        </p:nvCxnSpPr>
        <p:spPr>
          <a:xfrm flipV="1">
            <a:off x="10010435" y="3363133"/>
            <a:ext cx="109958" cy="1319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B419B9-A84F-4993-A622-9129E2566E6E}"/>
              </a:ext>
            </a:extLst>
          </p:cNvPr>
          <p:cNvSpPr txBox="1"/>
          <p:nvPr/>
        </p:nvSpPr>
        <p:spPr>
          <a:xfrm rot="120000">
            <a:off x="9786255" y="6005152"/>
            <a:ext cx="1067921" cy="400110"/>
          </a:xfrm>
          <a:prstGeom prst="rect">
            <a:avLst/>
          </a:prstGeom>
          <a:noFill/>
        </p:spPr>
        <p:txBody>
          <a:bodyPr wrap="none" rtlCol="0">
            <a:spAutoFit/>
          </a:bodyPr>
          <a:lstStyle/>
          <a:p>
            <a:r>
              <a:rPr lang="es-419" sz="2000" dirty="0"/>
              <a:t>Desagüe</a:t>
            </a:r>
          </a:p>
        </p:txBody>
      </p:sp>
    </p:spTree>
    <p:extLst>
      <p:ext uri="{BB962C8B-B14F-4D97-AF65-F5344CB8AC3E}">
        <p14:creationId xmlns:p14="http://schemas.microsoft.com/office/powerpoint/2010/main" val="38442108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s-419"/>
              <a:t>Flóculo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s-419" sz="2800"/>
              <a:t>Find the velocity gradient next to the plate</a:t>
            </a:r>
          </a:p>
          <a:p>
            <a:r>
              <a:rPr lang="es-419" sz="2800"/>
              <a:t>Find the fluid velocity at the center of the flóculo</a:t>
            </a:r>
          </a:p>
          <a:p>
            <a:r>
              <a:rPr lang="es-419" sz="2800"/>
              <a:t>Find the terminal velocity of the flóculo down the plate (for the case of zero velocity fluid)</a:t>
            </a:r>
          </a:p>
          <a:p>
            <a:r>
              <a:rPr lang="es-419" sz="2800"/>
              <a:t>Set those two velocities equal for the critical case of no movement</a:t>
            </a:r>
          </a:p>
          <a:p>
            <a:endParaRPr lang="es-419" sz="280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s-419"/>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s-419"/>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s-419"/>
          </a:p>
        </p:txBody>
      </p:sp>
      <p:sp>
        <p:nvSpPr>
          <p:cNvPr id="8" name="TextBox 7"/>
          <p:cNvSpPr txBox="1"/>
          <p:nvPr/>
        </p:nvSpPr>
        <p:spPr>
          <a:xfrm>
            <a:off x="10458963" y="2716590"/>
            <a:ext cx="410690" cy="523220"/>
          </a:xfrm>
          <a:prstGeom prst="rect">
            <a:avLst/>
          </a:prstGeom>
          <a:noFill/>
        </p:spPr>
        <p:txBody>
          <a:bodyPr wrap="none" rtlCol="0">
            <a:spAutoFit/>
          </a:bodyPr>
          <a:lstStyle/>
          <a:p>
            <a:r>
              <a:rPr lang="es-419">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419"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87394"/>
            <a:ext cx="1108749" cy="1629833"/>
            <a:chOff x="1767453" y="3349174"/>
            <a:chExt cx="1108749" cy="1629833"/>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394915" y="3721712"/>
              <a:ext cx="1268296" cy="523220"/>
            </a:xfrm>
            <a:prstGeom prst="rect">
              <a:avLst/>
            </a:prstGeom>
            <a:noFill/>
          </p:spPr>
          <p:txBody>
            <a:bodyPr wrap="none" rtlCol="0">
              <a:spAutoFit/>
            </a:bodyPr>
            <a:lstStyle/>
            <a:p>
              <a:r>
                <a:rPr lang="es-419">
                  <a:latin typeface="+mj-lt"/>
                </a:rPr>
                <a:t>gsin</a:t>
              </a:r>
              <a:r>
                <a:rPr lang="es-419">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s-419"/>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s-419" sz="180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s-419" sz="180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0083801" cy="1143000"/>
          </a:xfrm>
        </p:spPr>
        <p:txBody>
          <a:bodyPr/>
          <a:lstStyle/>
          <a:p>
            <a:r>
              <a:rPr lang="es-419" dirty="0"/>
              <a:t>Mínimo espacio entre placas de sedimentación </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5933034" cy="523220"/>
          </a:xfrm>
          <a:prstGeom prst="rect">
            <a:avLst/>
          </a:prstGeom>
          <a:noFill/>
        </p:spPr>
        <p:txBody>
          <a:bodyPr wrap="none" rtlCol="0">
            <a:spAutoFit/>
          </a:bodyPr>
          <a:lstStyle/>
          <a:p>
            <a:r>
              <a:rPr lang="es-ES" dirty="0"/>
              <a:t>Supongamos una dimensión fractal de 2</a:t>
            </a:r>
            <a:endParaRPr lang="es-419" dirty="0"/>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s-ES" dirty="0"/>
              <a:t>Dado que AguaClara utiliza una velocidad de flujo ascendente más baja que diseños convencionales, está bien usar placas más cercanas, S.</a:t>
            </a:r>
            <a:endParaRPr lang="es-419" dirty="0"/>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081781" y="5763810"/>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815882"/>
          </a:xfrm>
          <a:prstGeom prst="rect">
            <a:avLst/>
          </a:prstGeom>
          <a:noFill/>
        </p:spPr>
        <p:txBody>
          <a:bodyPr wrap="square" rtlCol="0">
            <a:spAutoFit/>
          </a:bodyPr>
          <a:lstStyle/>
          <a:p>
            <a:r>
              <a:rPr lang="es-ES" dirty="0"/>
              <a:t>Este modo de falla se mostrará solo con flóculos hechas de partículas de muy baja densidad y en agua fría.
</a:t>
            </a:r>
            <a:endParaRPr lang="es-419" dirty="0"/>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1"/>
            <a:ext cx="2250558" cy="158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228600"/>
            <a:ext cx="9848419" cy="1143000"/>
          </a:xfrm>
        </p:spPr>
        <p:txBody>
          <a:bodyPr/>
          <a:lstStyle/>
          <a:p>
            <a:r>
              <a:rPr lang="es-419" dirty="0"/>
              <a:t>Espacio entre placas de sedimentación</a:t>
            </a:r>
          </a:p>
        </p:txBody>
      </p:sp>
      <p:sp>
        <p:nvSpPr>
          <p:cNvPr id="8" name="Content Placeholder 7"/>
          <p:cNvSpPr>
            <a:spLocks noGrp="1"/>
          </p:cNvSpPr>
          <p:nvPr>
            <p:ph idx="1"/>
          </p:nvPr>
        </p:nvSpPr>
        <p:spPr>
          <a:xfrm>
            <a:off x="457201" y="1600200"/>
            <a:ext cx="6034382" cy="4525963"/>
          </a:xfrm>
        </p:spPr>
        <p:txBody>
          <a:bodyPr/>
          <a:lstStyle/>
          <a:p>
            <a:r>
              <a:rPr lang="es-419" dirty="0"/>
              <a:t>Espacio entre placas de sedimentación </a:t>
            </a:r>
            <a:r>
              <a:rPr lang="es-ES" dirty="0"/>
              <a:t>tiene una fuerte influencia en la profundidad del clarificador
</a:t>
            </a:r>
            <a:r>
              <a:rPr lang="es-419" dirty="0"/>
              <a:t>Efecto decreciente para espacio pequeño
</a:t>
            </a:r>
            <a:r>
              <a:rPr lang="es-ES" dirty="0"/>
              <a:t>¡Una S demasiado pequeña fallará!</a:t>
            </a:r>
            <a:endParaRPr lang="es-419" dirty="0"/>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s-419"/>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s-419"/>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s-419"/>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48419" cy="1143000"/>
          </a:xfrm>
        </p:spPr>
        <p:txBody>
          <a:bodyPr/>
          <a:lstStyle/>
          <a:p>
            <a:r>
              <a:rPr lang="es-419" dirty="0"/>
              <a:t>Conclusiones de las placas de sedimentación</a:t>
            </a:r>
          </a:p>
        </p:txBody>
      </p:sp>
      <p:sp>
        <p:nvSpPr>
          <p:cNvPr id="3" name="Content Placeholder 2"/>
          <p:cNvSpPr>
            <a:spLocks noGrp="1"/>
          </p:cNvSpPr>
          <p:nvPr>
            <p:ph idx="1"/>
          </p:nvPr>
        </p:nvSpPr>
        <p:spPr/>
        <p:txBody>
          <a:bodyPr/>
          <a:lstStyle/>
          <a:p>
            <a:r>
              <a:rPr lang="es-ES" dirty="0"/>
              <a:t>Diseñado para capturar flóculos con velocidades de sedimentación mayores que la velocidad de captura de sedimentación
El espaciado determina la capacidad de los flóculos deslizar y volver al filtro de flóculos </a:t>
            </a:r>
            <a:endParaRPr lang="es-419"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550401" cy="1143000"/>
          </a:xfrm>
        </p:spPr>
        <p:txBody>
          <a:bodyPr/>
          <a:lstStyle/>
          <a:p>
            <a:r>
              <a:rPr lang="es-419" dirty="0"/>
              <a:t>Conclusiones de las placas de sedimentación</a:t>
            </a:r>
          </a:p>
        </p:txBody>
      </p:sp>
      <p:sp>
        <p:nvSpPr>
          <p:cNvPr id="3" name="Content Placeholder 2"/>
          <p:cNvSpPr>
            <a:spLocks noGrp="1"/>
          </p:cNvSpPr>
          <p:nvPr>
            <p:ph idx="1"/>
          </p:nvPr>
        </p:nvSpPr>
        <p:spPr/>
        <p:txBody>
          <a:bodyPr/>
          <a:lstStyle/>
          <a:p>
            <a:r>
              <a:rPr lang="es-ES" sz="2800" dirty="0"/>
              <a:t>Necesitamos una base para elegir una velocidad de captura basada en el rendimiento general de la planta</a:t>
            </a:r>
            <a:r>
              <a:rPr lang="es-419" sz="2800" dirty="0"/>
              <a:t>*</a:t>
            </a:r>
          </a:p>
          <a:p>
            <a:r>
              <a:rPr lang="es-ES" sz="2800" dirty="0"/>
              <a:t>Los espacios más pequeños tienen rendimientos decrecientes en términos de profundidad del clarificador. Así que por ahora estamos usando 2.5 cm</a:t>
            </a:r>
            <a:r>
              <a:rPr lang="es-419" sz="2800" dirty="0"/>
              <a:t>.  </a:t>
            </a:r>
          </a:p>
          <a:p>
            <a:r>
              <a:rPr lang="es-419" sz="2800" dirty="0"/>
              <a:t>flóculos </a:t>
            </a:r>
            <a:r>
              <a:rPr lang="es-ES" sz="2800" dirty="0"/>
              <a:t>hecho de materia orgánica natural serán menos denso, más propenso al enrollamiento hacia arriba y requieren un mayor espacio entre las </a:t>
            </a:r>
            <a:r>
              <a:rPr lang="es-419" sz="2800" dirty="0"/>
              <a:t>placas</a:t>
            </a:r>
          </a:p>
          <a:p>
            <a:endParaRPr lang="es-419" sz="2800" dirty="0"/>
          </a:p>
        </p:txBody>
      </p:sp>
      <p:sp>
        <p:nvSpPr>
          <p:cNvPr id="4" name="Rectangle 3"/>
          <p:cNvSpPr/>
          <p:nvPr/>
        </p:nvSpPr>
        <p:spPr>
          <a:xfrm>
            <a:off x="1021278" y="6027003"/>
            <a:ext cx="7410203" cy="830997"/>
          </a:xfrm>
          <a:prstGeom prst="rect">
            <a:avLst/>
          </a:prstGeom>
        </p:spPr>
        <p:txBody>
          <a:bodyPr wrap="square">
            <a:spAutoFit/>
          </a:bodyPr>
          <a:lstStyle/>
          <a:p>
            <a:r>
              <a:rPr lang="es-419" sz="1600"/>
              <a:t>* </a:t>
            </a:r>
            <a:r>
              <a:rPr lang="es-419" sz="1600">
                <a:hlinkClick r:id="rId3"/>
              </a:rPr>
              <a:t>Predictive performance model for hydraulic flocculator design with polyaluminum chloride and aluminum sulfate coagulants</a:t>
            </a:r>
            <a:r>
              <a:rPr lang="es-419" sz="1600"/>
              <a:t>. Karen A. Swetland,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Volcanes de </a:t>
            </a:r>
            <a:r>
              <a:rPr lang="es-419" dirty="0"/>
              <a:t>flóculos</a:t>
            </a:r>
            <a:r>
              <a:rPr lang="es-ES" dirty="0"/>
              <a:t>: Un ejemplo de un modo de falla en clarificadores</a:t>
            </a:r>
            <a:endParaRPr lang="es-419" dirty="0"/>
          </a:p>
        </p:txBody>
      </p:sp>
      <p:sp>
        <p:nvSpPr>
          <p:cNvPr id="3" name="Text Placeholder 2"/>
          <p:cNvSpPr>
            <a:spLocks noGrp="1"/>
          </p:cNvSpPr>
          <p:nvPr>
            <p:ph idx="1"/>
          </p:nvPr>
        </p:nvSpPr>
        <p:spPr/>
        <p:txBody>
          <a:bodyPr/>
          <a:lstStyle/>
          <a:p>
            <a:r>
              <a:rPr lang="es-ES" dirty="0"/>
              <a:t>Volcanes de </a:t>
            </a:r>
            <a:r>
              <a:rPr lang="es-419" dirty="0"/>
              <a:t>flóculos Intermitente en los clarificadores de San Nicolas</a:t>
            </a:r>
          </a:p>
          <a:p>
            <a:r>
              <a:rPr lang="es-419" dirty="0"/>
              <a:t>flóculos </a:t>
            </a:r>
            <a:r>
              <a:rPr lang="es-ES" dirty="0"/>
              <a:t>suben preferentemente en un lado de los </a:t>
            </a:r>
            <a:r>
              <a:rPr lang="es-419" dirty="0"/>
              <a:t>clarificadores </a:t>
            </a:r>
          </a:p>
          <a:p>
            <a:r>
              <a:rPr lang="es-419" dirty="0"/>
              <a:t>Turbidez del agua cruda = 4 UTN</a:t>
            </a:r>
          </a:p>
          <a:p>
            <a:r>
              <a:rPr lang="es-419" dirty="0"/>
              <a:t>Dosis de </a:t>
            </a:r>
            <a:r>
              <a:rPr lang="es-419" dirty="0" err="1"/>
              <a:t>PACl</a:t>
            </a:r>
            <a:r>
              <a:rPr lang="es-419" dirty="0"/>
              <a:t> = 3.5 mg/L</a:t>
            </a:r>
          </a:p>
          <a:p>
            <a:r>
              <a:rPr lang="es-ES" dirty="0"/>
              <a:t>La turbidez del agua clarificada varía entre 0.5 y 4 UTN
¿Qué pasa? ¿Por qué es que nuestra planta funciona tan mal?</a:t>
            </a:r>
            <a:endParaRPr lang="es-419"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Turbidez de agua clarificada en San Nicolás</a:t>
            </a:r>
            <a:endParaRPr lang="es-419"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8964104" y="3881030"/>
            <a:ext cx="2858475" cy="584775"/>
          </a:xfrm>
          <a:prstGeom prst="rect">
            <a:avLst/>
          </a:prstGeom>
          <a:noFill/>
        </p:spPr>
        <p:txBody>
          <a:bodyPr wrap="none" rtlCol="0">
            <a:spAutoFit/>
          </a:bodyPr>
          <a:lstStyle/>
          <a:p>
            <a:r>
              <a:rPr lang="es-419" sz="3200" dirty="0" err="1">
                <a:latin typeface="+mn-lt"/>
              </a:rPr>
              <a:t>Turbidity</a:t>
            </a:r>
            <a:r>
              <a:rPr lang="es-419" sz="3200" dirty="0">
                <a:latin typeface="+mn-lt"/>
              </a:rPr>
              <a:t> (NTU)</a:t>
            </a:r>
          </a:p>
        </p:txBody>
      </p:sp>
      <p:sp>
        <p:nvSpPr>
          <p:cNvPr id="4" name="TextBox 3"/>
          <p:cNvSpPr txBox="1"/>
          <p:nvPr/>
        </p:nvSpPr>
        <p:spPr>
          <a:xfrm>
            <a:off x="1147948" y="2793923"/>
            <a:ext cx="1809008" cy="954107"/>
          </a:xfrm>
          <a:prstGeom prst="rect">
            <a:avLst/>
          </a:prstGeom>
          <a:noFill/>
        </p:spPr>
        <p:txBody>
          <a:bodyPr wrap="square" rtlCol="0">
            <a:spAutoFit/>
          </a:bodyPr>
          <a:lstStyle/>
          <a:p>
            <a:r>
              <a:rPr lang="es-419" dirty="0">
                <a:latin typeface="+mn-lt"/>
              </a:rPr>
              <a:t>Agua cruda</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1384995"/>
          </a:xfrm>
          <a:prstGeom prst="rect">
            <a:avLst/>
          </a:prstGeom>
          <a:noFill/>
        </p:spPr>
        <p:txBody>
          <a:bodyPr wrap="square" rtlCol="0">
            <a:spAutoFit/>
          </a:bodyPr>
          <a:lstStyle/>
          <a:p>
            <a:r>
              <a:rPr lang="es-419" dirty="0">
                <a:latin typeface="+mn-lt"/>
              </a:rPr>
              <a:t>Agua </a:t>
            </a:r>
            <a:r>
              <a:rPr lang="es-ES" dirty="0"/>
              <a:t>clarificada </a:t>
            </a:r>
            <a:r>
              <a:rPr lang="es-419" dirty="0">
                <a:latin typeface="+mn-lt"/>
              </a:rPr>
              <a:t>
</a:t>
            </a:r>
          </a:p>
        </p:txBody>
      </p:sp>
      <p:cxnSp>
        <p:nvCxnSpPr>
          <p:cNvPr id="9" name="Straight Arrow Connector 8"/>
          <p:cNvCxnSpPr>
            <a:cxnSpLocks/>
            <a:stCxn id="8" idx="3"/>
          </p:cNvCxnSpPr>
          <p:nvPr/>
        </p:nvCxnSpPr>
        <p:spPr>
          <a:xfrm flipV="1">
            <a:off x="2778826" y="5065488"/>
            <a:ext cx="464127" cy="179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Problemas de gradientes de temperatura</a:t>
            </a:r>
          </a:p>
        </p:txBody>
      </p:sp>
      <p:sp>
        <p:nvSpPr>
          <p:cNvPr id="3" name="Content Placeholder 2"/>
          <p:cNvSpPr>
            <a:spLocks noGrp="1"/>
          </p:cNvSpPr>
          <p:nvPr>
            <p:ph idx="1"/>
          </p:nvPr>
        </p:nvSpPr>
        <p:spPr>
          <a:xfrm>
            <a:off x="219693" y="1600200"/>
            <a:ext cx="8229600" cy="4525963"/>
          </a:xfrm>
        </p:spPr>
        <p:txBody>
          <a:bodyPr/>
          <a:lstStyle/>
          <a:p>
            <a:r>
              <a:rPr lang="es-ES" sz="2800" dirty="0"/>
              <a:t>El agua más caliente es menos densa
El agua caliente sube
Mal rendimiento
¡Necesita una solución!</a:t>
            </a:r>
            <a:endParaRPr lang="es-419" sz="2800" dirty="0"/>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Tree>
    <p:extLst>
      <p:ext uri="{BB962C8B-B14F-4D97-AF65-F5344CB8AC3E}">
        <p14:creationId xmlns:p14="http://schemas.microsoft.com/office/powerpoint/2010/main" val="8171494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Avances en el diseño para mejorar el rendimiento del clarificador</a:t>
            </a:r>
          </a:p>
        </p:txBody>
      </p:sp>
      <p:sp>
        <p:nvSpPr>
          <p:cNvPr id="3" name="Content Placeholder 2"/>
          <p:cNvSpPr>
            <a:spLocks noGrp="1"/>
          </p:cNvSpPr>
          <p:nvPr>
            <p:ph idx="1"/>
          </p:nvPr>
        </p:nvSpPr>
        <p:spPr/>
        <p:txBody>
          <a:bodyPr/>
          <a:lstStyle/>
          <a:p>
            <a:r>
              <a:rPr lang="es-ES" dirty="0"/>
              <a:t>La rotura de los flóculos es probablemente una restricción clave para la entrega de agua al clarificador
La distribución del flujo y la capacidad de resuspender el filtro de flóculos son probablemente las restricciones más importantes
Si reducimos la velocidad del chorro para evitar la ruptura de flóculos, el colector de entrada tiene que ser mayor en diámetro para una distribución uniforme del flujo</a:t>
            </a:r>
            <a:endParaRPr lang="es-419" dirty="0"/>
          </a:p>
        </p:txBody>
      </p:sp>
    </p:spTree>
    <p:extLst>
      <p:ext uri="{BB962C8B-B14F-4D97-AF65-F5344CB8AC3E}">
        <p14:creationId xmlns:p14="http://schemas.microsoft.com/office/powerpoint/2010/main" val="142563107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a:t>Design Review</a:t>
            </a:r>
          </a:p>
        </p:txBody>
      </p:sp>
      <p:sp>
        <p:nvSpPr>
          <p:cNvPr id="3" name="Content Placeholder 2"/>
          <p:cNvSpPr>
            <a:spLocks noGrp="1"/>
          </p:cNvSpPr>
          <p:nvPr>
            <p:ph idx="1"/>
          </p:nvPr>
        </p:nvSpPr>
        <p:spPr/>
        <p:txBody>
          <a:bodyPr/>
          <a:lstStyle/>
          <a:p>
            <a:r>
              <a:rPr lang="es-419"/>
              <a:t>Comparing designs</a:t>
            </a:r>
          </a:p>
          <a:p>
            <a:pPr lvl="1"/>
            <a:r>
              <a:rPr lang="es-419"/>
              <a:t>Pan-American Health Organization (CEPIS)</a:t>
            </a:r>
          </a:p>
          <a:p>
            <a:pPr lvl="1"/>
            <a:r>
              <a:rPr lang="es-419"/>
              <a:t>Superpulsator® (we already looked at this one)</a:t>
            </a:r>
          </a:p>
          <a:p>
            <a:pPr lvl="1"/>
            <a:r>
              <a:rPr lang="es-419"/>
              <a:t>AguaClara</a:t>
            </a:r>
          </a:p>
          <a:p>
            <a:r>
              <a:rPr lang="es-419"/>
              <a:t>What is good?</a:t>
            </a:r>
          </a:p>
          <a:p>
            <a:r>
              <a:rPr lang="es-419"/>
              <a:t>What can be improved?</a:t>
            </a:r>
          </a:p>
          <a:p>
            <a:r>
              <a:rPr lang="es-419"/>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s-419"/>
              <a:t>Clarificador</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s-419" sz="2400"/>
              <a:t>¿Cómo entran los flóculos en la tolva flóculo?
¿Qué controla el nivel del agua?
¿Cómo podría el operador ver lo que hay en la tolva flóculo?
</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3" y="131657"/>
            <a:ext cx="2671608" cy="1384995"/>
          </a:xfrm>
          <a:prstGeom prst="rect">
            <a:avLst/>
          </a:prstGeom>
          <a:noFill/>
        </p:spPr>
        <p:txBody>
          <a:bodyPr wrap="square" rtlCol="0">
            <a:spAutoFit/>
          </a:bodyPr>
          <a:lstStyle/>
          <a:p>
            <a:r>
              <a:rPr lang="es-419"/>
              <a:t>Vista en planta de los canales
</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79600" y="2114664"/>
            <a:ext cx="1738743" cy="1384995"/>
          </a:xfrm>
          <a:prstGeom prst="rect">
            <a:avLst/>
          </a:prstGeom>
          <a:noFill/>
        </p:spPr>
        <p:txBody>
          <a:bodyPr wrap="square" rtlCol="0">
            <a:spAutoFit/>
          </a:bodyPr>
          <a:lstStyle/>
          <a:p>
            <a:r>
              <a:rPr lang="es-419" dirty="0"/>
              <a:t>Vista de elevación
</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923330"/>
          </a:xfrm>
          <a:prstGeom prst="rect">
            <a:avLst/>
          </a:prstGeom>
        </p:spPr>
        <p:txBody>
          <a:bodyPr wrap="square">
            <a:spAutoFit/>
          </a:bodyPr>
          <a:lstStyle/>
          <a:p>
            <a:pPr algn="ctr"/>
            <a:r>
              <a:rPr lang="es-419" sz="1800" dirty="0"/>
              <a:t>Tolva de lodos</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1626684" cy="923330"/>
          </a:xfrm>
          <a:prstGeom prst="rect">
            <a:avLst/>
          </a:prstGeom>
        </p:spPr>
        <p:txBody>
          <a:bodyPr wrap="square">
            <a:spAutoFit/>
          </a:bodyPr>
          <a:lstStyle/>
          <a:p>
            <a:r>
              <a:rPr lang="es-419" sz="1800"/>
              <a:t>placas de sedimentación
</a:t>
            </a:r>
          </a:p>
        </p:txBody>
      </p:sp>
      <p:sp>
        <p:nvSpPr>
          <p:cNvPr id="14" name="Rectangle 13">
            <a:extLst>
              <a:ext uri="{FF2B5EF4-FFF2-40B4-BE49-F238E27FC236}">
                <a16:creationId xmlns:a16="http://schemas.microsoft.com/office/drawing/2014/main" id="{90E93A64-3FCD-49CB-A553-01E3E2C060A7}"/>
              </a:ext>
            </a:extLst>
          </p:cNvPr>
          <p:cNvSpPr/>
          <p:nvPr/>
        </p:nvSpPr>
        <p:spPr>
          <a:xfrm>
            <a:off x="957930" y="4520527"/>
            <a:ext cx="1238011" cy="646331"/>
          </a:xfrm>
          <a:prstGeom prst="rect">
            <a:avLst/>
          </a:prstGeom>
        </p:spPr>
        <p:txBody>
          <a:bodyPr wrap="square">
            <a:spAutoFit/>
          </a:bodyPr>
          <a:lstStyle/>
          <a:p>
            <a:r>
              <a:rPr lang="es-419" sz="1800" dirty="0"/>
              <a:t>Filtro de Flóculos</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8368836" y="1828800"/>
            <a:ext cx="505136" cy="365103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8323117"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1" name="Connector: Elbow 20">
            <a:extLst>
              <a:ext uri="{FF2B5EF4-FFF2-40B4-BE49-F238E27FC236}">
                <a16:creationId xmlns:a16="http://schemas.microsoft.com/office/drawing/2014/main" id="{E14CCCDF-A957-47BA-B5E2-CE17B7DD7B95}"/>
              </a:ext>
            </a:extLst>
          </p:cNvPr>
          <p:cNvCxnSpPr>
            <a:cxnSpLocks/>
            <a:stCxn id="23" idx="3"/>
            <a:endCxn id="25" idx="1"/>
          </p:cNvCxnSpPr>
          <p:nvPr/>
        </p:nvCxnSpPr>
        <p:spPr>
          <a:xfrm>
            <a:off x="6588527" y="2272148"/>
            <a:ext cx="2657305" cy="22415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4249882" y="3065318"/>
            <a:ext cx="5307887" cy="158280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E8DCDBA-CAAC-424C-B6E4-B0A4DB891246}"/>
              </a:ext>
            </a:extLst>
          </p:cNvPr>
          <p:cNvSpPr/>
          <p:nvPr/>
        </p:nvSpPr>
        <p:spPr>
          <a:xfrm>
            <a:off x="6542808" y="218902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44420" name="Rectangle 4"/>
          <p:cNvSpPr>
            <a:spLocks noGrp="1" noChangeArrowheads="1"/>
          </p:cNvSpPr>
          <p:nvPr>
            <p:ph type="title"/>
          </p:nvPr>
        </p:nvSpPr>
        <p:spPr>
          <a:xfrm>
            <a:off x="685800" y="304800"/>
            <a:ext cx="5251450" cy="1143000"/>
          </a:xfrm>
        </p:spPr>
        <p:txBody>
          <a:bodyPr/>
          <a:lstStyle/>
          <a:p>
            <a:r>
              <a:rPr lang="es-419" sz="4000" dirty="0"/>
              <a:t>CEPIS/OPS diseños – Flujo vertical</a:t>
            </a:r>
          </a:p>
        </p:txBody>
      </p:sp>
      <p:sp>
        <p:nvSpPr>
          <p:cNvPr id="444426" name="Rectangle 10"/>
          <p:cNvSpPr>
            <a:spLocks noGrp="1" noChangeArrowheads="1"/>
          </p:cNvSpPr>
          <p:nvPr>
            <p:ph idx="1"/>
          </p:nvPr>
        </p:nvSpPr>
        <p:spPr>
          <a:xfrm>
            <a:off x="225425" y="1567656"/>
            <a:ext cx="4003675" cy="741363"/>
          </a:xfrm>
        </p:spPr>
        <p:txBody>
          <a:bodyPr/>
          <a:lstStyle/>
          <a:p>
            <a:pPr marL="0" indent="0">
              <a:buNone/>
            </a:pPr>
            <a:r>
              <a:rPr lang="es-419" dirty="0"/>
              <a:t>Critica este diseño
</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315753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s-ES" sz="2400" dirty="0">
                <a:solidFill>
                  <a:schemeClr val="accent4"/>
                </a:solidFill>
              </a:rPr>
              <a:t>El lodo se acumulará en el fondo plano del tanque
¿Cómo se suspenden las placas de sedimentación?
Canales inaccesibles
¿Acceso al fondo del tanque?</a:t>
            </a:r>
            <a:endParaRPr lang="es-419"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6" y="1458868"/>
            <a:ext cx="8636561" cy="539913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6467707" cy="1143000"/>
          </a:xfrm>
        </p:spPr>
        <p:txBody>
          <a:bodyPr/>
          <a:lstStyle/>
          <a:p>
            <a:r>
              <a:rPr lang="es-419" sz="3600" dirty="0"/>
              <a:t>CEPIS: placas de sedimentación and colectora de salida</a:t>
            </a:r>
          </a:p>
        </p:txBody>
      </p:sp>
      <p:sp>
        <p:nvSpPr>
          <p:cNvPr id="3" name="Content Placeholder 2"/>
          <p:cNvSpPr>
            <a:spLocks noGrp="1"/>
          </p:cNvSpPr>
          <p:nvPr>
            <p:ph idx="1"/>
          </p:nvPr>
        </p:nvSpPr>
        <p:spPr>
          <a:xfrm>
            <a:off x="457199" y="1600200"/>
            <a:ext cx="5915026" cy="4525963"/>
          </a:xfrm>
        </p:spPr>
        <p:txBody>
          <a:bodyPr/>
          <a:lstStyle/>
          <a:p>
            <a:r>
              <a:rPr lang="es-ES" dirty="0"/>
              <a:t>Los colectores de salida deben estar perfectamente nivelados utilizando este sistema (¡la elevación de los orificios establece la elevación del agua!)</a:t>
            </a:r>
            <a:endParaRPr lang="es-419" dirty="0"/>
          </a:p>
          <a:p>
            <a:r>
              <a:rPr lang="es-ES" dirty="0"/>
              <a:t>Los colectores de salida sumergidas son más fáciles de construir sin preocupación si no están niveladas</a:t>
            </a:r>
            <a:endParaRPr lang="es-419" dirty="0"/>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s-419" dirty="0"/>
              <a:t>AguaClara Evolución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s-ES" sz="2400" dirty="0" err="1"/>
              <a:t>Ojojona</a:t>
            </a:r>
            <a:r>
              <a:rPr lang="es-ES" sz="2400" dirty="0"/>
              <a:t> - Sedimentación de flujo vertical (2 m)
Tamara y Marcala - fondos inclinados de los tanques (2 m)
4 Comunidades - Colector de entrada por debajo de los fondos inclinados (1,55 m) 
</a:t>
            </a:r>
            <a:r>
              <a:rPr lang="es-ES" sz="2400" dirty="0" err="1"/>
              <a:t>Agalteca</a:t>
            </a:r>
            <a:r>
              <a:rPr lang="es-ES" sz="2400" dirty="0"/>
              <a:t> – Tubo colector de entrada con orificios pero sin difusores</a:t>
            </a:r>
            <a:endParaRPr lang="es-419" sz="2400" dirty="0"/>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474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474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474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4749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419"/>
              <a:t>Cuatro Comunidades</a:t>
            </a:r>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592376" cy="954107"/>
          </a:xfrm>
          <a:prstGeom prst="rect">
            <a:avLst/>
          </a:prstGeom>
          <a:noFill/>
        </p:spPr>
        <p:txBody>
          <a:bodyPr wrap="none" rtlCol="0">
            <a:spAutoFit/>
          </a:bodyPr>
          <a:lstStyle/>
          <a:p>
            <a:r>
              <a:rPr lang="es-419" dirty="0"/>
              <a:t>Canal de entrada
</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800767" cy="954107"/>
          </a:xfrm>
          <a:prstGeom prst="rect">
            <a:avLst/>
          </a:prstGeom>
          <a:noFill/>
        </p:spPr>
        <p:txBody>
          <a:bodyPr wrap="none" rtlCol="0">
            <a:spAutoFit/>
          </a:bodyPr>
          <a:lstStyle/>
          <a:p>
            <a:r>
              <a:rPr lang="es-419" dirty="0"/>
              <a:t>Chimenea vertical
</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s-419" dirty="0"/>
              <a:t>Cuatro Comunidades Lodo</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s-419" dirty="0"/>
              <a:t>Reflexiones</a:t>
            </a:r>
          </a:p>
        </p:txBody>
      </p:sp>
      <p:sp>
        <p:nvSpPr>
          <p:cNvPr id="3" name="Content Placeholder 2"/>
          <p:cNvSpPr>
            <a:spLocks noGrp="1"/>
          </p:cNvSpPr>
          <p:nvPr>
            <p:ph idx="1"/>
          </p:nvPr>
        </p:nvSpPr>
        <p:spPr/>
        <p:txBody>
          <a:bodyPr/>
          <a:lstStyle/>
          <a:p>
            <a:r>
              <a:rPr lang="es-ES" dirty="0"/>
              <a:t>¿Por qué se produce este problema?
¿Cómo solucionarías este problema?
¿Qué conceptos podrían ser importantes para obtener una solución?
¿Cuáles son algunas de las otras limitaciones que deben considerarse?</a:t>
            </a:r>
            <a:endParaRPr lang="es-419"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Flóculos escapando en </a:t>
            </a:r>
            <a:r>
              <a:rPr lang="es-419" dirty="0" err="1"/>
              <a:t>Agalteca</a:t>
            </a:r>
            <a:r>
              <a:rPr lang="es-419"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419"/>
          </a:p>
        </p:txBody>
      </p:sp>
      <p:sp>
        <p:nvSpPr>
          <p:cNvPr id="3" name="TextBox 2">
            <a:extLst>
              <a:ext uri="{FF2B5EF4-FFF2-40B4-BE49-F238E27FC236}">
                <a16:creationId xmlns:a16="http://schemas.microsoft.com/office/drawing/2014/main" id="{1179DD33-E7B1-4A8A-AE2F-6AF7F88FB262}"/>
              </a:ext>
            </a:extLst>
          </p:cNvPr>
          <p:cNvSpPr txBox="1"/>
          <p:nvPr/>
        </p:nvSpPr>
        <p:spPr>
          <a:xfrm>
            <a:off x="185167" y="5652611"/>
            <a:ext cx="3471621" cy="1200329"/>
          </a:xfrm>
          <a:prstGeom prst="rect">
            <a:avLst/>
          </a:prstGeom>
          <a:noFill/>
        </p:spPr>
        <p:txBody>
          <a:bodyPr wrap="square" rtlCol="0">
            <a:spAutoFit/>
          </a:bodyPr>
          <a:lstStyle/>
          <a:p>
            <a:r>
              <a:rPr lang="es-ES" sz="1800" dirty="0"/>
              <a:t>Ver página 185 de </a:t>
            </a:r>
            <a:r>
              <a:rPr lang="en-US" sz="1800" dirty="0"/>
              <a:t>Integrated Design and Operation of Water Treatment Facilities</a:t>
            </a:r>
            <a:r>
              <a:rPr lang="es-ES" sz="1800" dirty="0"/>
              <a:t> por </a:t>
            </a:r>
            <a:r>
              <a:rPr lang="es-ES" sz="1800" dirty="0" err="1"/>
              <a:t>Kawamura</a:t>
            </a:r>
            <a:r>
              <a:rPr lang="es-ES" sz="1800" dirty="0"/>
              <a:t>
</a:t>
            </a:r>
            <a:endParaRPr lang="es-419" sz="1800" dirty="0"/>
          </a:p>
        </p:txBody>
      </p:sp>
      <p:sp>
        <p:nvSpPr>
          <p:cNvPr id="4" name="TextBox 3">
            <a:extLst>
              <a:ext uri="{FF2B5EF4-FFF2-40B4-BE49-F238E27FC236}">
                <a16:creationId xmlns:a16="http://schemas.microsoft.com/office/drawing/2014/main" id="{05ECB421-2F8E-4050-BFA5-67649C3D2D0C}"/>
              </a:ext>
            </a:extLst>
          </p:cNvPr>
          <p:cNvSpPr txBox="1"/>
          <p:nvPr/>
        </p:nvSpPr>
        <p:spPr>
          <a:xfrm>
            <a:off x="155575" y="1695612"/>
            <a:ext cx="3949700" cy="4154984"/>
          </a:xfrm>
          <a:prstGeom prst="rect">
            <a:avLst/>
          </a:prstGeom>
          <a:noFill/>
        </p:spPr>
        <p:txBody>
          <a:bodyPr wrap="square" rtlCol="0">
            <a:spAutoFit/>
          </a:bodyPr>
          <a:lstStyle/>
          <a:p>
            <a:r>
              <a:rPr lang="es-ES" sz="2400" dirty="0"/>
              <a:t>"Para muchas plantas es común que el agua en el medio del tanque sea clara, pero tiene mucho flóculo al final del tanque".</a:t>
            </a:r>
          </a:p>
          <a:p>
            <a:r>
              <a:rPr lang="es-ES" sz="2400" dirty="0"/>
              <a:t>
"indica el flujo de densidad”</a:t>
            </a:r>
          </a:p>
          <a:p>
            <a:r>
              <a:rPr lang="es-ES" sz="2400" dirty="0"/>
              <a:t>
"Bloquee los últimos 10 a 20 pies ..."
</a:t>
            </a:r>
            <a:endParaRPr lang="es-419" sz="2400" dirty="0"/>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8" name="&quot;Not Allowed&quot; Symbol 7">
            <a:extLst>
              <a:ext uri="{FF2B5EF4-FFF2-40B4-BE49-F238E27FC236}">
                <a16:creationId xmlns:a16="http://schemas.microsoft.com/office/drawing/2014/main" id="{76CDCD4A-E45D-4497-A535-DFA01262A9DD}"/>
              </a:ext>
            </a:extLst>
          </p:cNvPr>
          <p:cNvSpPr/>
          <p:nvPr/>
        </p:nvSpPr>
        <p:spPr>
          <a:xfrm>
            <a:off x="1215483" y="3773104"/>
            <a:ext cx="2263697" cy="776594"/>
          </a:xfrm>
          <a:prstGeom prst="noSmoking">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s-ES" sz="4000" dirty="0"/>
              <a:t>La circulación a gran escala y el bajo rendimiento son comunes en los clarificadores convencionales</a:t>
            </a:r>
            <a:endParaRPr lang="es-419" sz="4000" dirty="0"/>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9039654" cy="523220"/>
          </a:xfrm>
          <a:prstGeom prst="rect">
            <a:avLst/>
          </a:prstGeom>
          <a:noFill/>
        </p:spPr>
        <p:txBody>
          <a:bodyPr wrap="none" rtlCol="0">
            <a:spAutoFit/>
          </a:bodyPr>
          <a:lstStyle/>
          <a:p>
            <a:r>
              <a:rPr lang="es-ES" dirty="0"/>
              <a:t>¡Este es un problema de inercia, no un problema de densidad!</a:t>
            </a:r>
            <a:endParaRPr lang="es-419"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sp>
        <p:nvSpPr>
          <p:cNvPr id="3" name="Content Placeholder 2"/>
          <p:cNvSpPr>
            <a:spLocks noGrp="1"/>
          </p:cNvSpPr>
          <p:nvPr>
            <p:ph idx="1"/>
          </p:nvPr>
        </p:nvSpPr>
        <p:spPr/>
        <p:txBody>
          <a:bodyPr/>
          <a:lstStyle/>
          <a:p>
            <a:endParaRPr lang="es-419" dirty="0"/>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815882"/>
          </a:xfrm>
          <a:prstGeom prst="rect">
            <a:avLst/>
          </a:prstGeom>
          <a:noFill/>
        </p:spPr>
        <p:txBody>
          <a:bodyPr wrap="square" rtlCol="0">
            <a:spAutoFit/>
          </a:bodyPr>
          <a:lstStyle/>
          <a:p>
            <a:r>
              <a:rPr lang="es-ES" dirty="0"/>
              <a:t>No hay filtro de flóculos en este diseño debido a la sección inferior plana que cubre el desagüe
</a:t>
            </a:r>
            <a:endParaRPr lang="es-419" dirty="0"/>
          </a:p>
        </p:txBody>
      </p:sp>
      <p:cxnSp>
        <p:nvCxnSpPr>
          <p:cNvPr id="7" name="Straight Arrow Connector 6"/>
          <p:cNvCxnSpPr>
            <a:stCxn id="5" idx="2"/>
          </p:cNvCxnSpPr>
          <p:nvPr/>
        </p:nvCxnSpPr>
        <p:spPr bwMode="auto">
          <a:xfrm flipH="1">
            <a:off x="4738256" y="2136515"/>
            <a:ext cx="932212" cy="2304856"/>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La floculación no puede agregar todas las partículas primarias</a:t>
            </a:r>
            <a:endParaRPr lang="es-419"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s-419" dirty="0"/>
              <a:t>flóculos son inútiles en floculadores</a:t>
            </a:r>
          </a:p>
          <a:p>
            <a:r>
              <a:rPr lang="es-419" dirty="0"/>
              <a:t>No </a:t>
            </a:r>
            <a:r>
              <a:rPr lang="es-ES" dirty="0"/>
              <a:t>hay colisiones exitosas entre partículas primarias y flóculos</a:t>
            </a:r>
            <a:endParaRPr lang="es-419" dirty="0"/>
          </a:p>
          <a:p>
            <a:endParaRPr lang="es-419" dirty="0"/>
          </a:p>
        </p:txBody>
      </p:sp>
      <p:pic>
        <p:nvPicPr>
          <p:cNvPr id="7" name="Picture 6" descr="\documentclass{article}&#10;\usepackage{amsmath}&#10;\pagestyle{empty}&#10;\begin{document}&#10;&#10;$$\tilde{G}\theta = \frac{3}{2} \frac{\left( \Lambda^2 - \Lambda_0^2 \right)}{k \pi D_P^2 \alpha}$$&#10;&#10;\end{document}" title="IguanaTex Bitmap Display">
            <a:extLst>
              <a:ext uri="{FF2B5EF4-FFF2-40B4-BE49-F238E27FC236}">
                <a16:creationId xmlns:a16="http://schemas.microsoft.com/office/drawing/2014/main" id="{6CF9E3A8-1045-4C84-B85B-9445CAE866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94288" y="5735762"/>
            <a:ext cx="2384458"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526" name="Connector: Elbow 525">
            <a:extLst>
              <a:ext uri="{FF2B5EF4-FFF2-40B4-BE49-F238E27FC236}">
                <a16:creationId xmlns:a16="http://schemas.microsoft.com/office/drawing/2014/main" id="{366D66D8-1526-4E0B-B268-1854665523DF}"/>
              </a:ext>
            </a:extLst>
          </p:cNvPr>
          <p:cNvCxnSpPr>
            <a:cxnSpLocks/>
          </p:cNvCxnSpPr>
          <p:nvPr/>
        </p:nvCxnSpPr>
        <p:spPr>
          <a:xfrm rot="5400000">
            <a:off x="2400039" y="4978234"/>
            <a:ext cx="869631" cy="5782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42340D-5E78-4C3A-A9B0-DD06BD99AB14}"/>
              </a:ext>
            </a:extLst>
          </p:cNvPr>
          <p:cNvSpPr txBox="1"/>
          <p:nvPr/>
        </p:nvSpPr>
        <p:spPr>
          <a:xfrm>
            <a:off x="1432342" y="4415237"/>
            <a:ext cx="5270995" cy="523220"/>
          </a:xfrm>
          <a:prstGeom prst="rect">
            <a:avLst/>
          </a:prstGeom>
          <a:noFill/>
        </p:spPr>
        <p:txBody>
          <a:bodyPr wrap="none" rtlCol="0">
            <a:spAutoFit/>
          </a:bodyPr>
          <a:lstStyle/>
          <a:p>
            <a:r>
              <a:rPr lang="es-419"/>
              <a:t>Distancia entre particulas primarias</a:t>
            </a:r>
          </a:p>
        </p:txBody>
      </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par>
                                <p:cTn id="17" presetID="1" presetClass="entr" presetSubtype="0" fill="hold" nodeType="withEffect">
                                  <p:stCondLst>
                                    <p:cond delay="0"/>
                                  </p:stCondLst>
                                  <p:childTnLst>
                                    <p:set>
                                      <p:cBhvr>
                                        <p:cTn id="18"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Title 1"/>
          <p:cNvSpPr>
            <a:spLocks noGrp="1"/>
          </p:cNvSpPr>
          <p:nvPr>
            <p:ph type="title"/>
          </p:nvPr>
        </p:nvSpPr>
        <p:spPr/>
        <p:txBody>
          <a:bodyPr/>
          <a:lstStyle/>
          <a:p>
            <a:r>
              <a:rPr lang="es-ES" dirty="0"/>
              <a:t>Mejoras en el colector de entrada en Tamara</a:t>
            </a:r>
            <a:endParaRPr lang="es-419" dirty="0"/>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2815183489"/>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08AC-1811-41E8-B0FA-9FFC4BA32512}"/>
              </a:ext>
            </a:extLst>
          </p:cNvPr>
          <p:cNvPicPr>
            <a:picLocks noChangeAspect="1"/>
          </p:cNvPicPr>
          <p:nvPr/>
        </p:nvPicPr>
        <p:blipFill>
          <a:blip r:embed="rId5"/>
          <a:stretch>
            <a:fillRect/>
          </a:stretch>
        </p:blipFill>
        <p:spPr>
          <a:xfrm>
            <a:off x="0" y="2790246"/>
            <a:ext cx="12192000" cy="3726241"/>
          </a:xfrm>
          <a:prstGeom prst="rect">
            <a:avLst/>
          </a:prstGeom>
        </p:spPr>
      </p:pic>
      <p:sp>
        <p:nvSpPr>
          <p:cNvPr id="2" name="Title 1"/>
          <p:cNvSpPr>
            <a:spLocks noGrp="1"/>
          </p:cNvSpPr>
          <p:nvPr>
            <p:ph type="title"/>
          </p:nvPr>
        </p:nvSpPr>
        <p:spPr/>
        <p:txBody>
          <a:bodyPr/>
          <a:lstStyle/>
          <a:p>
            <a:r>
              <a:rPr lang="es-ES" dirty="0"/>
              <a:t>Difusores que eliminan la circulación y mantienen el filtro de flóculos en suspensión</a:t>
            </a:r>
            <a:endParaRPr lang="es-419" dirty="0"/>
          </a:p>
        </p:txBody>
      </p:sp>
      <p:sp>
        <p:nvSpPr>
          <p:cNvPr id="4" name="Rectangle 3">
            <a:extLst>
              <a:ext uri="{FF2B5EF4-FFF2-40B4-BE49-F238E27FC236}">
                <a16:creationId xmlns:a16="http://schemas.microsoft.com/office/drawing/2014/main" id="{6ABFCF46-1426-4654-87EC-4DDBA9FAF77C}"/>
              </a:ext>
            </a:extLst>
          </p:cNvPr>
          <p:cNvSpPr/>
          <p:nvPr/>
        </p:nvSpPr>
        <p:spPr>
          <a:xfrm>
            <a:off x="3853799" y="3677753"/>
            <a:ext cx="3501280" cy="461665"/>
          </a:xfrm>
          <a:prstGeom prst="rect">
            <a:avLst/>
          </a:prstGeom>
          <a:solidFill>
            <a:schemeClr val="bg1"/>
          </a:solidFill>
        </p:spPr>
        <p:txBody>
          <a:bodyPr wrap="none">
            <a:spAutoFit/>
          </a:bodyPr>
          <a:lstStyle/>
          <a:p>
            <a:r>
              <a:rPr lang="es-419" sz="2400" dirty="0">
                <a:latin typeface="Lato" panose="020F0502020204030203" pitchFamily="34" charset="0"/>
              </a:rPr>
              <a:t>placas de sedimentación </a:t>
            </a:r>
            <a:endParaRPr lang="es-419"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2561920" cy="461665"/>
          </a:xfrm>
          <a:prstGeom prst="rect">
            <a:avLst/>
          </a:prstGeom>
          <a:noFill/>
        </p:spPr>
        <p:txBody>
          <a:bodyPr wrap="none">
            <a:spAutoFit/>
          </a:bodyPr>
          <a:lstStyle/>
          <a:p>
            <a:r>
              <a:rPr lang="es-419" sz="2400" dirty="0">
                <a:latin typeface="Lato" panose="020F0502020204030203" pitchFamily="34" charset="0"/>
              </a:rPr>
              <a:t>Filtro de flóculos </a:t>
            </a:r>
            <a:endParaRPr lang="es-419"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1200329"/>
          </a:xfrm>
          <a:prstGeom prst="rect">
            <a:avLst/>
          </a:prstGeom>
          <a:noFill/>
        </p:spPr>
        <p:txBody>
          <a:bodyPr wrap="square">
            <a:spAutoFit/>
          </a:bodyPr>
          <a:lstStyle/>
          <a:p>
            <a:r>
              <a:rPr lang="es-419" sz="2400" dirty="0">
                <a:latin typeface="Lato" panose="020F0502020204030203" pitchFamily="34" charset="0"/>
              </a:rPr>
              <a:t>Tolva de lodos</a:t>
            </a:r>
            <a:endParaRPr lang="es-419"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
        <p:nvSpPr>
          <p:cNvPr id="14" name="TextBox 13">
            <a:extLst>
              <a:ext uri="{FF2B5EF4-FFF2-40B4-BE49-F238E27FC236}">
                <a16:creationId xmlns:a16="http://schemas.microsoft.com/office/drawing/2014/main" id="{019B563F-E0EB-40E6-AE58-ACB2F2E10B8C}"/>
              </a:ext>
            </a:extLst>
          </p:cNvPr>
          <p:cNvSpPr txBox="1"/>
          <p:nvPr/>
        </p:nvSpPr>
        <p:spPr>
          <a:xfrm>
            <a:off x="3614892" y="5479610"/>
            <a:ext cx="2132315" cy="400110"/>
          </a:xfrm>
          <a:prstGeom prst="rect">
            <a:avLst/>
          </a:prstGeom>
          <a:noFill/>
        </p:spPr>
        <p:txBody>
          <a:bodyPr wrap="none" rtlCol="0">
            <a:spAutoFit/>
          </a:bodyPr>
          <a:lstStyle/>
          <a:p>
            <a:r>
              <a:rPr lang="es-419" sz="2000" dirty="0"/>
              <a:t>colector de entrada</a:t>
            </a:r>
          </a:p>
        </p:txBody>
      </p:sp>
      <p:sp>
        <p:nvSpPr>
          <p:cNvPr id="15" name="TextBox 14">
            <a:extLst>
              <a:ext uri="{FF2B5EF4-FFF2-40B4-BE49-F238E27FC236}">
                <a16:creationId xmlns:a16="http://schemas.microsoft.com/office/drawing/2014/main" id="{2FEA616E-6EA0-4DFD-9D63-972DF080C81D}"/>
              </a:ext>
            </a:extLst>
          </p:cNvPr>
          <p:cNvSpPr txBox="1"/>
          <p:nvPr/>
        </p:nvSpPr>
        <p:spPr>
          <a:xfrm>
            <a:off x="3671799" y="3023766"/>
            <a:ext cx="2146742" cy="400110"/>
          </a:xfrm>
          <a:prstGeom prst="rect">
            <a:avLst/>
          </a:prstGeom>
          <a:noFill/>
        </p:spPr>
        <p:txBody>
          <a:bodyPr wrap="none" rtlCol="0">
            <a:spAutoFit/>
          </a:bodyPr>
          <a:lstStyle/>
          <a:p>
            <a:r>
              <a:rPr lang="es-419" sz="2000" dirty="0"/>
              <a:t>Colectora de salida</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5693-3CBC-46A8-AB10-F10833755D6B}"/>
              </a:ext>
            </a:extLst>
          </p:cNvPr>
          <p:cNvSpPr>
            <a:spLocks noGrp="1"/>
          </p:cNvSpPr>
          <p:nvPr>
            <p:ph type="title"/>
          </p:nvPr>
        </p:nvSpPr>
        <p:spPr/>
        <p:txBody>
          <a:bodyPr/>
          <a:lstStyle/>
          <a:p>
            <a:r>
              <a:rPr lang="es-419" dirty="0"/>
              <a:t>Tolva de lodos</a:t>
            </a:r>
          </a:p>
        </p:txBody>
      </p:sp>
      <p:pic>
        <p:nvPicPr>
          <p:cNvPr id="5" name="Picture 4">
            <a:extLst>
              <a:ext uri="{FF2B5EF4-FFF2-40B4-BE49-F238E27FC236}">
                <a16:creationId xmlns:a16="http://schemas.microsoft.com/office/drawing/2014/main" id="{C9018F29-7C09-4D85-9801-7B00599263F4}"/>
              </a:ext>
            </a:extLst>
          </p:cNvPr>
          <p:cNvPicPr>
            <a:picLocks noChangeAspect="1"/>
          </p:cNvPicPr>
          <p:nvPr/>
        </p:nvPicPr>
        <p:blipFill rotWithShape="1">
          <a:blip r:embed="rId2"/>
          <a:srcRect t="17901" r="18065"/>
          <a:stretch/>
        </p:blipFill>
        <p:spPr>
          <a:xfrm>
            <a:off x="3394129" y="2324746"/>
            <a:ext cx="4773478" cy="4223288"/>
          </a:xfrm>
          <a:prstGeom prst="rect">
            <a:avLst/>
          </a:prstGeom>
        </p:spPr>
      </p:pic>
      <p:sp>
        <p:nvSpPr>
          <p:cNvPr id="6" name="TextBox 5">
            <a:extLst>
              <a:ext uri="{FF2B5EF4-FFF2-40B4-BE49-F238E27FC236}">
                <a16:creationId xmlns:a16="http://schemas.microsoft.com/office/drawing/2014/main" id="{271F8686-5BBB-4039-9FAB-51EAD65DA30F}"/>
              </a:ext>
            </a:extLst>
          </p:cNvPr>
          <p:cNvSpPr txBox="1"/>
          <p:nvPr/>
        </p:nvSpPr>
        <p:spPr>
          <a:xfrm>
            <a:off x="5036949" y="4572000"/>
            <a:ext cx="1787597" cy="830997"/>
          </a:xfrm>
          <a:prstGeom prst="rect">
            <a:avLst/>
          </a:prstGeom>
          <a:noFill/>
        </p:spPr>
        <p:txBody>
          <a:bodyPr wrap="square" rtlCol="0">
            <a:spAutoFit/>
          </a:bodyPr>
          <a:lstStyle/>
          <a:p>
            <a:r>
              <a:rPr lang="es-419" sz="2400" dirty="0"/>
              <a:t>Tolva de lodos</a:t>
            </a:r>
          </a:p>
        </p:txBody>
      </p:sp>
      <p:sp>
        <p:nvSpPr>
          <p:cNvPr id="7" name="TextBox 6">
            <a:extLst>
              <a:ext uri="{FF2B5EF4-FFF2-40B4-BE49-F238E27FC236}">
                <a16:creationId xmlns:a16="http://schemas.microsoft.com/office/drawing/2014/main" id="{48F3F89F-D4C9-4AD0-83C6-8AC74190148F}"/>
              </a:ext>
            </a:extLst>
          </p:cNvPr>
          <p:cNvSpPr txBox="1"/>
          <p:nvPr/>
        </p:nvSpPr>
        <p:spPr>
          <a:xfrm>
            <a:off x="3376047" y="4755396"/>
            <a:ext cx="1407826" cy="830997"/>
          </a:xfrm>
          <a:prstGeom prst="rect">
            <a:avLst/>
          </a:prstGeom>
          <a:noFill/>
        </p:spPr>
        <p:txBody>
          <a:bodyPr wrap="square" rtlCol="0">
            <a:spAutoFit/>
          </a:bodyPr>
          <a:lstStyle/>
          <a:p>
            <a:r>
              <a:rPr lang="es-419" sz="2400" dirty="0"/>
              <a:t>Flóculo vertedero</a:t>
            </a:r>
          </a:p>
        </p:txBody>
      </p:sp>
      <p:cxnSp>
        <p:nvCxnSpPr>
          <p:cNvPr id="8" name="Straight Arrow Connector 7">
            <a:extLst>
              <a:ext uri="{FF2B5EF4-FFF2-40B4-BE49-F238E27FC236}">
                <a16:creationId xmlns:a16="http://schemas.microsoft.com/office/drawing/2014/main" id="{DCB3C134-D5CB-46E2-BEF6-539E0A71DE37}"/>
              </a:ext>
            </a:extLst>
          </p:cNvPr>
          <p:cNvCxnSpPr>
            <a:cxnSpLocks/>
            <a:stCxn id="7" idx="3"/>
          </p:cNvCxnSpPr>
          <p:nvPr/>
        </p:nvCxnSpPr>
        <p:spPr bwMode="auto">
          <a:xfrm flipV="1">
            <a:off x="4783873" y="4401521"/>
            <a:ext cx="206586" cy="769374"/>
          </a:xfrm>
          <a:prstGeom prst="straightConnector1">
            <a:avLst/>
          </a:prstGeom>
          <a:noFill/>
          <a:ln w="38100" cap="flat" cmpd="sng" algn="ctr">
            <a:solidFill>
              <a:schemeClr val="bg2"/>
            </a:solidFill>
            <a:prstDash val="solid"/>
            <a:round/>
            <a:headEnd type="none" w="lg" len="med"/>
            <a:tailEnd type="arrow"/>
          </a:ln>
          <a:effectLst/>
        </p:spPr>
      </p:cxnSp>
      <p:sp>
        <p:nvSpPr>
          <p:cNvPr id="12" name="TextBox 11">
            <a:extLst>
              <a:ext uri="{FF2B5EF4-FFF2-40B4-BE49-F238E27FC236}">
                <a16:creationId xmlns:a16="http://schemas.microsoft.com/office/drawing/2014/main" id="{1F1E9087-2B2A-47BB-AB57-D1935E4DEB05}"/>
              </a:ext>
            </a:extLst>
          </p:cNvPr>
          <p:cNvSpPr txBox="1"/>
          <p:nvPr/>
        </p:nvSpPr>
        <p:spPr>
          <a:xfrm>
            <a:off x="8131444" y="3652433"/>
            <a:ext cx="2268570" cy="461665"/>
          </a:xfrm>
          <a:prstGeom prst="rect">
            <a:avLst/>
          </a:prstGeom>
          <a:noFill/>
        </p:spPr>
        <p:txBody>
          <a:bodyPr wrap="none" rtlCol="0">
            <a:spAutoFit/>
          </a:bodyPr>
          <a:lstStyle/>
          <a:p>
            <a:r>
              <a:rPr lang="es-419" sz="2400" dirty="0"/>
              <a:t>Drenaje de lodos</a:t>
            </a:r>
          </a:p>
        </p:txBody>
      </p:sp>
    </p:spTree>
    <p:extLst>
      <p:ext uri="{BB962C8B-B14F-4D97-AF65-F5344CB8AC3E}">
        <p14:creationId xmlns:p14="http://schemas.microsoft.com/office/powerpoint/2010/main" val="1119542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419" dirty="0" err="1"/>
              <a:t>Moroceli</a:t>
            </a:r>
            <a:r>
              <a:rPr lang="es-419" dirty="0"/>
              <a:t>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2367956" cy="523220"/>
          </a:xfrm>
          <a:prstGeom prst="rect">
            <a:avLst/>
          </a:prstGeom>
          <a:noFill/>
        </p:spPr>
        <p:txBody>
          <a:bodyPr wrap="none" rtlCol="0">
            <a:spAutoFit/>
          </a:bodyPr>
          <a:lstStyle/>
          <a:p>
            <a:r>
              <a:rPr lang="es-419" dirty="0"/>
              <a:t>Tolva de lodos</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111465" cy="954107"/>
          </a:xfrm>
          <a:prstGeom prst="rect">
            <a:avLst/>
          </a:prstGeom>
          <a:noFill/>
        </p:spPr>
        <p:txBody>
          <a:bodyPr wrap="square" rtlCol="0">
            <a:spAutoFit/>
          </a:bodyPr>
          <a:lstStyle/>
          <a:p>
            <a:r>
              <a:rPr lang="es-419" dirty="0"/>
              <a:t>Puerto para colector de salida</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70559" cy="954107"/>
          </a:xfrm>
          <a:prstGeom prst="rect">
            <a:avLst/>
          </a:prstGeom>
          <a:noFill/>
        </p:spPr>
        <p:txBody>
          <a:bodyPr wrap="square" rtlCol="0">
            <a:spAutoFit/>
          </a:bodyPr>
          <a:lstStyle/>
          <a:p>
            <a:r>
              <a:rPr lang="es-419" dirty="0"/>
              <a:t>Puerto para colector de entrada</a:t>
            </a:r>
          </a:p>
        </p:txBody>
      </p:sp>
      <p:cxnSp>
        <p:nvCxnSpPr>
          <p:cNvPr id="5" name="Straight Arrow Connector 4">
            <a:extLst>
              <a:ext uri="{FF2B5EF4-FFF2-40B4-BE49-F238E27FC236}">
                <a16:creationId xmlns:a16="http://schemas.microsoft.com/office/drawing/2014/main" id="{F6C679AA-EBCE-4222-82EC-BA2788828541}"/>
              </a:ext>
            </a:extLst>
          </p:cNvPr>
          <p:cNvCxnSpPr>
            <a:cxnSpLocks/>
            <a:stCxn id="7" idx="1"/>
          </p:cNvCxnSpPr>
          <p:nvPr/>
        </p:nvCxnSpPr>
        <p:spPr>
          <a:xfrm flipH="1" flipV="1">
            <a:off x="6667501" y="1933576"/>
            <a:ext cx="1819274" cy="29607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cxnSpLocks/>
            <a:stCxn id="8" idx="1"/>
          </p:cNvCxnSpPr>
          <p:nvPr/>
        </p:nvCxnSpPr>
        <p:spPr>
          <a:xfrm flipH="1" flipV="1">
            <a:off x="6496050" y="5153026"/>
            <a:ext cx="1962150" cy="39132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2856106" cy="954107"/>
          </a:xfrm>
          <a:prstGeom prst="rect">
            <a:avLst/>
          </a:prstGeom>
          <a:noFill/>
        </p:spPr>
        <p:txBody>
          <a:bodyPr wrap="square" rtlCol="0">
            <a:spAutoFit/>
          </a:bodyPr>
          <a:lstStyle/>
          <a:p>
            <a:r>
              <a:rPr lang="es-419" dirty="0"/>
              <a:t>Vertedero para filtro de flóculos</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flipV="1">
            <a:off x="7296150" y="4109710"/>
            <a:ext cx="1333500" cy="21544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815882"/>
          </a:xfrm>
          <a:prstGeom prst="rect">
            <a:avLst/>
          </a:prstGeom>
          <a:noFill/>
        </p:spPr>
        <p:txBody>
          <a:bodyPr wrap="square" rtlCol="0">
            <a:spAutoFit/>
          </a:bodyPr>
          <a:lstStyle/>
          <a:p>
            <a:r>
              <a:rPr lang="es-ES" dirty="0"/>
              <a:t>Molde para reducir el diámetro del difusor</a:t>
            </a:r>
            <a:endParaRPr lang="es-419" dirty="0"/>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338968" cy="1938992"/>
          </a:xfrm>
          <a:prstGeom prst="rect">
            <a:avLst/>
          </a:prstGeom>
          <a:noFill/>
        </p:spPr>
        <p:txBody>
          <a:bodyPr wrap="square" rtlCol="0">
            <a:spAutoFit/>
          </a:bodyPr>
          <a:lstStyle/>
          <a:p>
            <a:r>
              <a:rPr lang="es-419" sz="2400" dirty="0"/>
              <a:t>Orificios perforados según el diámetro interno del molde
</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419"/>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s-ES" dirty="0"/>
              <a:t>Tubería con diámetro reducido
</a:t>
            </a:r>
            <a:endParaRPr lang="es-419" dirty="0"/>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s-419"/>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9" y="3778900"/>
            <a:ext cx="2470305" cy="3539430"/>
          </a:xfrm>
          <a:prstGeom prst="rect">
            <a:avLst/>
          </a:prstGeom>
          <a:noFill/>
        </p:spPr>
        <p:txBody>
          <a:bodyPr wrap="square" rtlCol="0">
            <a:spAutoFit/>
          </a:bodyPr>
          <a:lstStyle/>
          <a:p>
            <a:r>
              <a:rPr lang="es-ES" dirty="0">
                <a:solidFill>
                  <a:schemeClr val="bg1"/>
                </a:solidFill>
              </a:rPr>
              <a:t>Los agujeros para drenar debajo del inversor de chorro se eliminaron a partir de 2015.
</a:t>
            </a:r>
            <a:endParaRPr lang="es-419" dirty="0">
              <a:solidFill>
                <a:schemeClr val="bg1"/>
              </a:solidFill>
            </a:endParaRP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026601" y="5273228"/>
            <a:ext cx="2837636" cy="523220"/>
          </a:xfrm>
          <a:prstGeom prst="rect">
            <a:avLst/>
          </a:prstGeom>
          <a:noFill/>
        </p:spPr>
        <p:txBody>
          <a:bodyPr wrap="none" rtlCol="0">
            <a:spAutoFit/>
          </a:bodyPr>
          <a:lstStyle/>
          <a:p>
            <a:r>
              <a:rPr lang="es-419" dirty="0"/>
              <a:t>Inversor de chorro</a:t>
            </a:r>
          </a:p>
        </p:txBody>
      </p:sp>
      <p:sp>
        <p:nvSpPr>
          <p:cNvPr id="8" name="TextBox 7"/>
          <p:cNvSpPr txBox="1"/>
          <p:nvPr/>
        </p:nvSpPr>
        <p:spPr>
          <a:xfrm rot="16597574">
            <a:off x="4291057" y="3167390"/>
            <a:ext cx="1580882" cy="523220"/>
          </a:xfrm>
          <a:prstGeom prst="rect">
            <a:avLst/>
          </a:prstGeom>
          <a:noFill/>
        </p:spPr>
        <p:txBody>
          <a:bodyPr wrap="none" rtlCol="0">
            <a:spAutoFit/>
          </a:bodyPr>
          <a:lstStyle/>
          <a:p>
            <a:r>
              <a:rPr lang="es-419" dirty="0"/>
              <a:t>Difusores</a:t>
            </a:r>
          </a:p>
        </p:txBody>
      </p:sp>
      <p:sp>
        <p:nvSpPr>
          <p:cNvPr id="9" name="TextBox 8"/>
          <p:cNvSpPr txBox="1"/>
          <p:nvPr/>
        </p:nvSpPr>
        <p:spPr>
          <a:xfrm>
            <a:off x="2899162" y="718733"/>
            <a:ext cx="2911374" cy="523220"/>
          </a:xfrm>
          <a:prstGeom prst="rect">
            <a:avLst/>
          </a:prstGeom>
          <a:noFill/>
        </p:spPr>
        <p:txBody>
          <a:bodyPr wrap="none" rtlCol="0">
            <a:spAutoFit/>
          </a:bodyPr>
          <a:lstStyle/>
          <a:p>
            <a:r>
              <a:rPr lang="es-419" dirty="0"/>
              <a:t>colector de entrada</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A7D3-2608-4DE4-965F-F57003392374}"/>
              </a:ext>
            </a:extLst>
          </p:cNvPr>
          <p:cNvSpPr>
            <a:spLocks noGrp="1"/>
          </p:cNvSpPr>
          <p:nvPr>
            <p:ph type="title"/>
          </p:nvPr>
        </p:nvSpPr>
        <p:spPr/>
        <p:txBody>
          <a:bodyPr/>
          <a:lstStyle/>
          <a:p>
            <a:r>
              <a:rPr lang="es-ES" dirty="0"/>
              <a:t>Los difusores dirigen un chorro de agua al inversor de chorro</a:t>
            </a:r>
            <a:endParaRPr lang="es-419" dirty="0"/>
          </a:p>
        </p:txBody>
      </p:sp>
      <p:pic>
        <p:nvPicPr>
          <p:cNvPr id="3" name="Picture 2">
            <a:extLst>
              <a:ext uri="{FF2B5EF4-FFF2-40B4-BE49-F238E27FC236}">
                <a16:creationId xmlns:a16="http://schemas.microsoft.com/office/drawing/2014/main" id="{8DD0DE96-29C3-454C-BB37-054A95712AE5}"/>
              </a:ext>
            </a:extLst>
          </p:cNvPr>
          <p:cNvPicPr>
            <a:picLocks noChangeAspect="1"/>
          </p:cNvPicPr>
          <p:nvPr/>
        </p:nvPicPr>
        <p:blipFill>
          <a:blip r:embed="rId2"/>
          <a:stretch>
            <a:fillRect/>
          </a:stretch>
        </p:blipFill>
        <p:spPr>
          <a:xfrm>
            <a:off x="4618495" y="2387625"/>
            <a:ext cx="6633274" cy="4470376"/>
          </a:xfrm>
          <a:prstGeom prst="rect">
            <a:avLst/>
          </a:prstGeom>
        </p:spPr>
      </p:pic>
      <p:pic>
        <p:nvPicPr>
          <p:cNvPr id="4" name="Picture 3">
            <a:extLst>
              <a:ext uri="{FF2B5EF4-FFF2-40B4-BE49-F238E27FC236}">
                <a16:creationId xmlns:a16="http://schemas.microsoft.com/office/drawing/2014/main" id="{A70D71AB-FBCC-46D4-A4DB-FE802833024A}"/>
              </a:ext>
            </a:extLst>
          </p:cNvPr>
          <p:cNvPicPr>
            <a:picLocks noChangeAspect="1"/>
          </p:cNvPicPr>
          <p:nvPr/>
        </p:nvPicPr>
        <p:blipFill>
          <a:blip r:embed="rId3"/>
          <a:stretch>
            <a:fillRect/>
          </a:stretch>
        </p:blipFill>
        <p:spPr>
          <a:xfrm>
            <a:off x="371958" y="1540791"/>
            <a:ext cx="4204305" cy="5317209"/>
          </a:xfrm>
          <a:prstGeom prst="rect">
            <a:avLst/>
          </a:prstGeom>
        </p:spPr>
      </p:pic>
      <p:sp>
        <p:nvSpPr>
          <p:cNvPr id="5" name="TextBox 4">
            <a:extLst>
              <a:ext uri="{FF2B5EF4-FFF2-40B4-BE49-F238E27FC236}">
                <a16:creationId xmlns:a16="http://schemas.microsoft.com/office/drawing/2014/main" id="{6D7CDB15-EC9E-470A-9764-A16B7DA4C223}"/>
              </a:ext>
            </a:extLst>
          </p:cNvPr>
          <p:cNvSpPr txBox="1"/>
          <p:nvPr/>
        </p:nvSpPr>
        <p:spPr>
          <a:xfrm>
            <a:off x="8991946" y="4611188"/>
            <a:ext cx="2433234" cy="1815882"/>
          </a:xfrm>
          <a:prstGeom prst="rect">
            <a:avLst/>
          </a:prstGeom>
          <a:noFill/>
        </p:spPr>
        <p:txBody>
          <a:bodyPr wrap="square" rtlCol="0">
            <a:spAutoFit/>
          </a:bodyPr>
          <a:lstStyle/>
          <a:p>
            <a:r>
              <a:rPr lang="es-419" dirty="0"/>
              <a:t>Lugar de levantar los flóculos
</a:t>
            </a:r>
          </a:p>
        </p:txBody>
      </p:sp>
      <p:sp>
        <p:nvSpPr>
          <p:cNvPr id="6" name="TextBox 5">
            <a:extLst>
              <a:ext uri="{FF2B5EF4-FFF2-40B4-BE49-F238E27FC236}">
                <a16:creationId xmlns:a16="http://schemas.microsoft.com/office/drawing/2014/main" id="{5D3528FE-FCB6-4B67-B5A9-AF0DD9323A21}"/>
              </a:ext>
            </a:extLst>
          </p:cNvPr>
          <p:cNvSpPr txBox="1"/>
          <p:nvPr/>
        </p:nvSpPr>
        <p:spPr>
          <a:xfrm>
            <a:off x="5142853" y="5220347"/>
            <a:ext cx="1580882" cy="523220"/>
          </a:xfrm>
          <a:prstGeom prst="rect">
            <a:avLst/>
          </a:prstGeom>
          <a:noFill/>
        </p:spPr>
        <p:txBody>
          <a:bodyPr wrap="none" rtlCol="0">
            <a:spAutoFit/>
          </a:bodyPr>
          <a:lstStyle/>
          <a:p>
            <a:r>
              <a:rPr lang="es-419" dirty="0"/>
              <a:t>Difusores</a:t>
            </a:r>
          </a:p>
        </p:txBody>
      </p:sp>
      <p:sp>
        <p:nvSpPr>
          <p:cNvPr id="7" name="TextBox 6">
            <a:extLst>
              <a:ext uri="{FF2B5EF4-FFF2-40B4-BE49-F238E27FC236}">
                <a16:creationId xmlns:a16="http://schemas.microsoft.com/office/drawing/2014/main" id="{397747C2-0AE9-4F8F-94AA-EEAAD3D81FB8}"/>
              </a:ext>
            </a:extLst>
          </p:cNvPr>
          <p:cNvSpPr txBox="1"/>
          <p:nvPr/>
        </p:nvSpPr>
        <p:spPr>
          <a:xfrm rot="3662782">
            <a:off x="6044505" y="3187045"/>
            <a:ext cx="2132315" cy="400110"/>
          </a:xfrm>
          <a:prstGeom prst="rect">
            <a:avLst/>
          </a:prstGeom>
          <a:noFill/>
        </p:spPr>
        <p:txBody>
          <a:bodyPr wrap="none" rtlCol="0">
            <a:spAutoFit/>
          </a:bodyPr>
          <a:lstStyle/>
          <a:p>
            <a:r>
              <a:rPr lang="es-419" sz="2000" dirty="0"/>
              <a:t>colector de entrada</a:t>
            </a:r>
          </a:p>
        </p:txBody>
      </p:sp>
      <p:cxnSp>
        <p:nvCxnSpPr>
          <p:cNvPr id="8" name="Straight Arrow Connector 7">
            <a:extLst>
              <a:ext uri="{FF2B5EF4-FFF2-40B4-BE49-F238E27FC236}">
                <a16:creationId xmlns:a16="http://schemas.microsoft.com/office/drawing/2014/main" id="{919D68EF-BB84-4565-9497-5BF5D875E19F}"/>
              </a:ext>
            </a:extLst>
          </p:cNvPr>
          <p:cNvCxnSpPr>
            <a:cxnSpLocks/>
            <a:stCxn id="6" idx="1"/>
          </p:cNvCxnSpPr>
          <p:nvPr/>
        </p:nvCxnSpPr>
        <p:spPr bwMode="auto">
          <a:xfrm flipH="1">
            <a:off x="2433235" y="5481957"/>
            <a:ext cx="2709618" cy="686368"/>
          </a:xfrm>
          <a:prstGeom prst="straightConnector1">
            <a:avLst/>
          </a:prstGeom>
          <a:noFill/>
          <a:ln w="38100" cap="flat" cmpd="sng" algn="ctr">
            <a:solidFill>
              <a:schemeClr val="bg2"/>
            </a:solidFill>
            <a:prstDash val="solid"/>
            <a:round/>
            <a:headEnd type="none" w="lg" len="med"/>
            <a:tailEnd type="arrow"/>
          </a:ln>
          <a:effectLst/>
        </p:spPr>
      </p:cxnSp>
      <p:cxnSp>
        <p:nvCxnSpPr>
          <p:cNvPr id="11" name="Straight Arrow Connector 10">
            <a:extLst>
              <a:ext uri="{FF2B5EF4-FFF2-40B4-BE49-F238E27FC236}">
                <a16:creationId xmlns:a16="http://schemas.microsoft.com/office/drawing/2014/main" id="{C675A854-AFB4-4C28-8C9C-B91AB37F8831}"/>
              </a:ext>
            </a:extLst>
          </p:cNvPr>
          <p:cNvCxnSpPr>
            <a:cxnSpLocks/>
            <a:stCxn id="6" idx="3"/>
          </p:cNvCxnSpPr>
          <p:nvPr/>
        </p:nvCxnSpPr>
        <p:spPr bwMode="auto">
          <a:xfrm>
            <a:off x="6723735" y="5481957"/>
            <a:ext cx="854936" cy="159426"/>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A6F62D2A-3085-49C7-A1CD-495FED52A352}"/>
              </a:ext>
            </a:extLst>
          </p:cNvPr>
          <p:cNvSpPr txBox="1"/>
          <p:nvPr/>
        </p:nvSpPr>
        <p:spPr>
          <a:xfrm>
            <a:off x="4623897" y="5835366"/>
            <a:ext cx="2837636" cy="523220"/>
          </a:xfrm>
          <a:prstGeom prst="rect">
            <a:avLst/>
          </a:prstGeom>
          <a:noFill/>
        </p:spPr>
        <p:txBody>
          <a:bodyPr wrap="none" rtlCol="0">
            <a:spAutoFit/>
          </a:bodyPr>
          <a:lstStyle/>
          <a:p>
            <a:r>
              <a:rPr lang="es-419" dirty="0"/>
              <a:t>Inversor de chorro</a:t>
            </a:r>
          </a:p>
        </p:txBody>
      </p:sp>
      <p:cxnSp>
        <p:nvCxnSpPr>
          <p:cNvPr id="16" name="Straight Arrow Connector 15">
            <a:extLst>
              <a:ext uri="{FF2B5EF4-FFF2-40B4-BE49-F238E27FC236}">
                <a16:creationId xmlns:a16="http://schemas.microsoft.com/office/drawing/2014/main" id="{AF245B5C-C9D2-4366-93A9-266EDBA87218}"/>
              </a:ext>
            </a:extLst>
          </p:cNvPr>
          <p:cNvCxnSpPr>
            <a:cxnSpLocks/>
            <a:stCxn id="15" idx="3"/>
          </p:cNvCxnSpPr>
          <p:nvPr/>
        </p:nvCxnSpPr>
        <p:spPr bwMode="auto">
          <a:xfrm>
            <a:off x="7461533" y="6096976"/>
            <a:ext cx="266262" cy="71350"/>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a:extLst>
              <a:ext uri="{FF2B5EF4-FFF2-40B4-BE49-F238E27FC236}">
                <a16:creationId xmlns:a16="http://schemas.microsoft.com/office/drawing/2014/main" id="{B8661DC1-6049-4444-91EE-A02D34907E20}"/>
              </a:ext>
            </a:extLst>
          </p:cNvPr>
          <p:cNvCxnSpPr>
            <a:cxnSpLocks/>
            <a:stCxn id="5" idx="1"/>
          </p:cNvCxnSpPr>
          <p:nvPr/>
        </p:nvCxnSpPr>
        <p:spPr bwMode="auto">
          <a:xfrm flipH="1">
            <a:off x="8028878" y="5519129"/>
            <a:ext cx="963068" cy="469076"/>
          </a:xfrm>
          <a:prstGeom prst="straightConnector1">
            <a:avLst/>
          </a:prstGeom>
          <a:noFill/>
          <a:ln w="38100" cap="flat" cmpd="sng" algn="ctr">
            <a:solidFill>
              <a:schemeClr val="bg2"/>
            </a:solidFill>
            <a:prstDash val="solid"/>
            <a:round/>
            <a:headEnd type="none" w="lg" len="med"/>
            <a:tailEnd type="arrow"/>
          </a:ln>
          <a:effectLst/>
        </p:spPr>
      </p:cxnSp>
      <p:sp>
        <p:nvSpPr>
          <p:cNvPr id="22" name="TextBox 21">
            <a:extLst>
              <a:ext uri="{FF2B5EF4-FFF2-40B4-BE49-F238E27FC236}">
                <a16:creationId xmlns:a16="http://schemas.microsoft.com/office/drawing/2014/main" id="{729B19A9-4E5B-4B36-9470-4B6C0B0F113D}"/>
              </a:ext>
            </a:extLst>
          </p:cNvPr>
          <p:cNvSpPr txBox="1"/>
          <p:nvPr/>
        </p:nvSpPr>
        <p:spPr>
          <a:xfrm>
            <a:off x="4768311" y="1637657"/>
            <a:ext cx="3666388" cy="523220"/>
          </a:xfrm>
          <a:prstGeom prst="rect">
            <a:avLst/>
          </a:prstGeom>
          <a:noFill/>
        </p:spPr>
        <p:txBody>
          <a:bodyPr wrap="none" rtlCol="0">
            <a:spAutoFit/>
          </a:bodyPr>
          <a:lstStyle/>
          <a:p>
            <a:r>
              <a:rPr lang="es-419" dirty="0"/>
              <a:t>placas de sedimentación</a:t>
            </a:r>
          </a:p>
        </p:txBody>
      </p:sp>
      <p:cxnSp>
        <p:nvCxnSpPr>
          <p:cNvPr id="23" name="Straight Arrow Connector 22">
            <a:extLst>
              <a:ext uri="{FF2B5EF4-FFF2-40B4-BE49-F238E27FC236}">
                <a16:creationId xmlns:a16="http://schemas.microsoft.com/office/drawing/2014/main" id="{D168BFEB-5C6C-496A-BA6E-B730CCEC7AB9}"/>
              </a:ext>
            </a:extLst>
          </p:cNvPr>
          <p:cNvCxnSpPr>
            <a:cxnSpLocks/>
            <a:stCxn id="22" idx="1"/>
          </p:cNvCxnSpPr>
          <p:nvPr/>
        </p:nvCxnSpPr>
        <p:spPr bwMode="auto">
          <a:xfrm flipH="1">
            <a:off x="2758699" y="1899267"/>
            <a:ext cx="2009612" cy="735445"/>
          </a:xfrm>
          <a:prstGeom prst="straightConnector1">
            <a:avLst/>
          </a:prstGeom>
          <a:noFill/>
          <a:ln w="38100" cap="flat" cmpd="sng" algn="ctr">
            <a:solidFill>
              <a:schemeClr val="bg2"/>
            </a:solidFill>
            <a:prstDash val="solid"/>
            <a:round/>
            <a:headEnd type="none" w="lg" len="med"/>
            <a:tailEnd type="arrow"/>
          </a:ln>
          <a:effectLst/>
        </p:spPr>
      </p:cxnSp>
    </p:spTree>
    <p:extLst>
      <p:ext uri="{BB962C8B-B14F-4D97-AF65-F5344CB8AC3E}">
        <p14:creationId xmlns:p14="http://schemas.microsoft.com/office/powerpoint/2010/main" val="34308848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E1CE-4F73-47AF-A64E-17BC473B1A9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96336BD-72B1-4FF0-B2A1-FF959ED60A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3206908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s-ES" dirty="0"/>
              <a:t>Pasos para desconectar un clarificador y luego devolverlo al servicio</a:t>
            </a:r>
            <a:endParaRPr lang="es-419" dirty="0"/>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s-ES" dirty="0"/>
              <a:t>Cuatro tamaños de Flóculo</a:t>
            </a:r>
            <a:endParaRPr lang="es-419"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5089473"/>
            <a:ext cx="5783956" cy="523220"/>
          </a:xfrm>
          <a:prstGeom prst="rect">
            <a:avLst/>
          </a:prstGeom>
          <a:noFill/>
        </p:spPr>
        <p:txBody>
          <a:bodyPr wrap="none" rtlCol="0">
            <a:spAutoFit/>
          </a:bodyPr>
          <a:lstStyle/>
          <a:p>
            <a:r>
              <a:rPr lang="es-419" dirty="0"/>
              <a:t>Nuevos flóculos en el filtro de </a:t>
            </a:r>
            <a:r>
              <a:rPr lang="es-ES" dirty="0"/>
              <a:t>flóculos</a:t>
            </a:r>
            <a:endParaRPr lang="es-419" dirty="0"/>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5874781"/>
            <a:ext cx="7534435" cy="523220"/>
          </a:xfrm>
          <a:prstGeom prst="rect">
            <a:avLst/>
          </a:prstGeom>
          <a:noFill/>
        </p:spPr>
        <p:txBody>
          <a:bodyPr wrap="none" rtlCol="0">
            <a:spAutoFit/>
          </a:bodyPr>
          <a:lstStyle/>
          <a:p>
            <a:r>
              <a:rPr lang="es-ES" dirty="0"/>
              <a:t>Flóculos llenos de partículas en el f</a:t>
            </a:r>
            <a:r>
              <a:rPr lang="es-419" dirty="0" err="1"/>
              <a:t>iltro</a:t>
            </a:r>
            <a:r>
              <a:rPr lang="es-419" dirty="0"/>
              <a:t> de </a:t>
            </a:r>
            <a:r>
              <a:rPr lang="es-ES" dirty="0"/>
              <a:t>flóculos</a:t>
            </a:r>
            <a:endParaRPr lang="es-419" dirty="0"/>
          </a:p>
        </p:txBody>
      </p:sp>
      <p:sp>
        <p:nvSpPr>
          <p:cNvPr id="7" name="TextBox 6">
            <a:extLst>
              <a:ext uri="{FF2B5EF4-FFF2-40B4-BE49-F238E27FC236}">
                <a16:creationId xmlns:a16="http://schemas.microsoft.com/office/drawing/2014/main" id="{1B64ADB0-5B9D-4CD2-AD29-210CB7C9C1A5}"/>
              </a:ext>
            </a:extLst>
          </p:cNvPr>
          <p:cNvSpPr txBox="1"/>
          <p:nvPr/>
        </p:nvSpPr>
        <p:spPr>
          <a:xfrm>
            <a:off x="1454967" y="2035492"/>
            <a:ext cx="10307541" cy="954107"/>
          </a:xfrm>
          <a:prstGeom prst="rect">
            <a:avLst/>
          </a:prstGeom>
          <a:noFill/>
        </p:spPr>
        <p:txBody>
          <a:bodyPr wrap="square" rtlCol="0">
            <a:spAutoFit/>
          </a:bodyPr>
          <a:lstStyle/>
          <a:p>
            <a:r>
              <a:rPr lang="es-ES" dirty="0"/>
              <a:t>Partículas y flóculos demasiado pequeños para ser capturados por las</a:t>
            </a:r>
            <a:r>
              <a:rPr lang="es-419" dirty="0"/>
              <a:t> placas de sedimentación</a:t>
            </a:r>
          </a:p>
        </p:txBody>
      </p:sp>
      <p:sp>
        <p:nvSpPr>
          <p:cNvPr id="8" name="TextBox 7">
            <a:extLst>
              <a:ext uri="{FF2B5EF4-FFF2-40B4-BE49-F238E27FC236}">
                <a16:creationId xmlns:a16="http://schemas.microsoft.com/office/drawing/2014/main" id="{48A638C2-1A8E-4A60-9BE4-C9C935FD0580}"/>
              </a:ext>
            </a:extLst>
          </p:cNvPr>
          <p:cNvSpPr txBox="1"/>
          <p:nvPr/>
        </p:nvSpPr>
        <p:spPr>
          <a:xfrm>
            <a:off x="1454967" y="3090967"/>
            <a:ext cx="9910985" cy="1815882"/>
          </a:xfrm>
          <a:prstGeom prst="rect">
            <a:avLst/>
          </a:prstGeom>
          <a:noFill/>
        </p:spPr>
        <p:txBody>
          <a:bodyPr wrap="square" rtlCol="0">
            <a:spAutoFit/>
          </a:bodyPr>
          <a:lstStyle/>
          <a:p>
            <a:r>
              <a:rPr lang="es-419" dirty="0"/>
              <a:t>Flóculos </a:t>
            </a:r>
            <a:r>
              <a:rPr lang="es-ES" dirty="0"/>
              <a:t>que se asientan lo suficientemente rápido como para ser capturados por las placas de sedimentación pero no lo suficientemente rápido como para permanecer en el </a:t>
            </a:r>
            <a:r>
              <a:rPr lang="es-419" dirty="0"/>
              <a:t>filtro de flóculos</a:t>
            </a:r>
          </a:p>
        </p:txBody>
      </p:sp>
      <p:sp>
        <p:nvSpPr>
          <p:cNvPr id="9" name="Oval 8">
            <a:extLst>
              <a:ext uri="{FF2B5EF4-FFF2-40B4-BE49-F238E27FC236}">
                <a16:creationId xmlns:a16="http://schemas.microsoft.com/office/drawing/2014/main" id="{FF35A26B-902D-43B6-BD68-574C868DDB6F}"/>
              </a:ext>
            </a:extLst>
          </p:cNvPr>
          <p:cNvSpPr/>
          <p:nvPr/>
        </p:nvSpPr>
        <p:spPr>
          <a:xfrm>
            <a:off x="471989" y="508947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Oval 9">
            <a:extLst>
              <a:ext uri="{FF2B5EF4-FFF2-40B4-BE49-F238E27FC236}">
                <a16:creationId xmlns:a16="http://schemas.microsoft.com/office/drawing/2014/main" id="{750B0ACF-1593-4B90-8E8E-AE69D380DB8B}"/>
              </a:ext>
            </a:extLst>
          </p:cNvPr>
          <p:cNvSpPr/>
          <p:nvPr/>
        </p:nvSpPr>
        <p:spPr>
          <a:xfrm>
            <a:off x="681759" y="2272161"/>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5874781"/>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22" name="Oval 21">
            <a:extLst>
              <a:ext uri="{FF2B5EF4-FFF2-40B4-BE49-F238E27FC236}">
                <a16:creationId xmlns:a16="http://schemas.microsoft.com/office/drawing/2014/main" id="{77E420E2-C2B3-45FB-93A9-6574E5CE92B4}"/>
              </a:ext>
            </a:extLst>
          </p:cNvPr>
          <p:cNvSpPr/>
          <p:nvPr/>
        </p:nvSpPr>
        <p:spPr>
          <a:xfrm>
            <a:off x="590319" y="3215417"/>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10159566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s-ES" dirty="0"/>
              <a:t>Bloquear el agua de entrada</a:t>
            </a:r>
            <a:endParaRPr lang="es-419" dirty="0"/>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s-419" dirty="0"/>
              <a:t>Cerrar </a:t>
            </a:r>
            <a:r>
              <a:rPr lang="es-ES" dirty="0"/>
              <a:t>colector de salida y vaciar el tanque</a:t>
            </a:r>
            <a:endParaRPr lang="es-419" dirty="0"/>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770945" cy="511004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s-ES" dirty="0"/>
              <a:t>Quitar el colector de salida</a:t>
            </a:r>
            <a:endParaRPr lang="es-419" dirty="0"/>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s-419" dirty="0"/>
              <a:t>Quitar placas de sedimentación</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s-419" dirty="0"/>
              <a:t>Reponer placas de sedimentación</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s-ES" dirty="0"/>
              <a:t>Reemplace el colector de salida</a:t>
            </a:r>
            <a:endParaRPr lang="es-419" dirty="0"/>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1677613" y="1720698"/>
            <a:ext cx="4732386" cy="523220"/>
          </a:xfrm>
          <a:prstGeom prst="rect">
            <a:avLst/>
          </a:prstGeom>
          <a:noFill/>
        </p:spPr>
        <p:txBody>
          <a:bodyPr wrap="none" rtlCol="0">
            <a:spAutoFit/>
          </a:bodyPr>
          <a:lstStyle/>
          <a:p>
            <a:r>
              <a:rPr lang="es-419" dirty="0"/>
              <a:t>¿Cómo llenaremos este tanque?</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s-ES" dirty="0"/>
              <a:t>Llene el tanque a través de la </a:t>
            </a:r>
            <a:r>
              <a:rPr lang="es-419" dirty="0"/>
              <a:t>colector de </a:t>
            </a:r>
            <a:r>
              <a:rPr lang="es-ES" dirty="0"/>
              <a:t>salida</a:t>
            </a:r>
            <a:r>
              <a:rPr lang="es-419" dirty="0"/>
              <a:t>!</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s-ES" dirty="0"/>
              <a:t>Retire el trozo de tubería de entrada para devolver el tanque al servicio</a:t>
            </a:r>
            <a:endParaRPr lang="es-419" dirty="0"/>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8040029" y="1371600"/>
            <a:ext cx="2343835" cy="1883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s-419" dirty="0"/>
              <a:t>Preguntas</a:t>
            </a:r>
          </a:p>
        </p:txBody>
      </p:sp>
      <p:sp>
        <p:nvSpPr>
          <p:cNvPr id="575493" name="Rectangle 5"/>
          <p:cNvSpPr>
            <a:spLocks noGrp="1" noChangeArrowheads="1"/>
          </p:cNvSpPr>
          <p:nvPr>
            <p:ph idx="1"/>
          </p:nvPr>
        </p:nvSpPr>
        <p:spPr>
          <a:xfrm>
            <a:off x="457200" y="1600200"/>
            <a:ext cx="7302137" cy="4525963"/>
          </a:xfrm>
        </p:spPr>
        <p:txBody>
          <a:bodyPr/>
          <a:lstStyle/>
          <a:p>
            <a:r>
              <a:rPr lang="es-ES" dirty="0"/>
              <a:t>¿Por qué utilizamos placas de sedimentación</a:t>
            </a:r>
            <a:r>
              <a:rPr lang="es-419" dirty="0"/>
              <a:t>?</a:t>
            </a:r>
          </a:p>
          <a:p>
            <a:r>
              <a:rPr lang="es-ES" dirty="0"/>
              <a:t>¿Cuál es el mecanismo de falla para placas de sedimentación con espacio reducido</a:t>
            </a:r>
            <a:r>
              <a:rPr lang="es-419" dirty="0"/>
              <a:t>?</a:t>
            </a:r>
          </a:p>
          <a:p>
            <a:r>
              <a:rPr lang="es-ES" dirty="0"/>
              <a:t>¿Cómo llegan los flóculos al filtro de flóculos</a:t>
            </a:r>
            <a:r>
              <a:rPr lang="es-419" dirty="0"/>
              <a:t>?</a:t>
            </a:r>
          </a:p>
          <a:p>
            <a:r>
              <a:rPr lang="es-ES" dirty="0"/>
              <a:t>¿Qué tan rápido se asienta el filtro de flóculos cuando se apaga el flujo?</a:t>
            </a:r>
            <a:endParaRPr lang="es-419"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Clarificador Conclusiones</a:t>
            </a:r>
          </a:p>
        </p:txBody>
      </p:sp>
      <p:sp>
        <p:nvSpPr>
          <p:cNvPr id="3" name="Content Placeholder 2"/>
          <p:cNvSpPr>
            <a:spLocks noGrp="1"/>
          </p:cNvSpPr>
          <p:nvPr>
            <p:ph idx="1"/>
          </p:nvPr>
        </p:nvSpPr>
        <p:spPr/>
        <p:txBody>
          <a:bodyPr/>
          <a:lstStyle/>
          <a:p>
            <a:r>
              <a:rPr lang="es-ES" dirty="0"/>
              <a:t>3 procesos en un tanque: Filtro de flóculos, sedimentación, consolidación
Elimine los lodos por gravedad abriendo una válvula</a:t>
            </a:r>
            <a:endParaRPr lang="es-419" dirty="0"/>
          </a:p>
          <a:p>
            <a:r>
              <a:rPr lang="es-419" dirty="0"/>
              <a:t>Provee al operador opciones para botar agua mal floculada o mal clarificada</a:t>
            </a:r>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176642" y="228600"/>
            <a:ext cx="4406203" cy="2865734"/>
          </a:xfrm>
        </p:spPr>
        <p:txBody>
          <a:bodyPr/>
          <a:lstStyle/>
          <a:p>
            <a:r>
              <a:rPr lang="es-419" dirty="0"/>
              <a:t>Filtro de flóculos, </a:t>
            </a:r>
            <a:br>
              <a:rPr lang="es-419" dirty="0"/>
            </a:br>
            <a:r>
              <a:rPr lang="es-419" dirty="0"/>
              <a:t>placas de sedimentación, y</a:t>
            </a:r>
            <a:br>
              <a:rPr lang="es-419" dirty="0"/>
            </a:br>
            <a:r>
              <a:rPr lang="es-419" dirty="0"/>
              <a:t>tolva de lodos</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419"/>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500399713"/>
              </p:ext>
            </p:extLst>
          </p:nvPr>
        </p:nvGraphicFramePr>
        <p:xfrm>
          <a:off x="222778" y="335077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Velocidad terminal</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450898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4" name="Oval 203">
            <a:extLst>
              <a:ext uri="{FF2B5EF4-FFF2-40B4-BE49-F238E27FC236}">
                <a16:creationId xmlns:a16="http://schemas.microsoft.com/office/drawing/2014/main" id="{33782B9D-6B2C-4C12-AF49-81DCAE69997E}"/>
              </a:ext>
            </a:extLst>
          </p:cNvPr>
          <p:cNvSpPr/>
          <p:nvPr/>
        </p:nvSpPr>
        <p:spPr>
          <a:xfrm>
            <a:off x="467225" y="390697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487655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42091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4545366"/>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919199"/>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4174345"/>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381805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3424272"/>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2911374" cy="523220"/>
            </a:xfrm>
            <a:prstGeom prst="rect">
              <a:avLst/>
            </a:prstGeom>
            <a:noFill/>
          </p:spPr>
          <p:txBody>
            <a:bodyPr wrap="none" rtlCol="0">
              <a:spAutoFit/>
            </a:bodyPr>
            <a:lstStyle/>
            <a:p>
              <a:r>
                <a:rPr lang="es-419" dirty="0"/>
                <a:t>colector de entrada</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6498636" y="5586355"/>
              <a:ext cx="310276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2"/>
            <a:ext cx="2833635" cy="694042"/>
            <a:chOff x="4371033" y="5054322"/>
            <a:chExt cx="2833635" cy="694042"/>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2291589" cy="523220"/>
            </a:xfrm>
            <a:prstGeom prst="rect">
              <a:avLst/>
            </a:prstGeom>
            <a:noFill/>
          </p:spPr>
          <p:txBody>
            <a:bodyPr wrap="none" rtlCol="0">
              <a:spAutoFit/>
            </a:bodyPr>
            <a:lstStyle/>
            <a:p>
              <a:r>
                <a:rPr lang="es-419" dirty="0"/>
                <a:t>Tolva de lodos</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662622" y="5054322"/>
              <a:ext cx="542046" cy="432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2736647" cy="523220"/>
            </a:xfrm>
            <a:prstGeom prst="rect">
              <a:avLst/>
            </a:prstGeom>
            <a:noFill/>
          </p:spPr>
          <p:txBody>
            <a:bodyPr wrap="none" rtlCol="0">
              <a:spAutoFit/>
            </a:bodyPr>
            <a:lstStyle/>
            <a:p>
              <a:r>
                <a:rPr lang="es-419" dirty="0"/>
                <a:t>Filtro de flóculos</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7320370" y="4481565"/>
              <a:ext cx="1351357"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650168" y="445477"/>
            <a:ext cx="5103432" cy="954107"/>
            <a:chOff x="5057670" y="1601037"/>
            <a:chExt cx="4470507" cy="954107"/>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954107"/>
            </a:xfrm>
            <a:prstGeom prst="rect">
              <a:avLst/>
            </a:prstGeom>
            <a:noFill/>
          </p:spPr>
          <p:txBody>
            <a:bodyPr wrap="square" rtlCol="0">
              <a:spAutoFit/>
            </a:bodyPr>
            <a:lstStyle/>
            <a:p>
              <a:r>
                <a:rPr lang="es-419" dirty="0"/>
                <a:t>Colectora de salida</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flipV="1">
              <a:off x="7604819" y="1891385"/>
              <a:ext cx="1923358" cy="18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216652" y="1753437"/>
            <a:ext cx="3145252" cy="954107"/>
            <a:chOff x="5064252" y="1601037"/>
            <a:chExt cx="3145252" cy="954107"/>
          </a:xfrm>
        </p:grpSpPr>
        <p:sp>
          <p:nvSpPr>
            <p:cNvPr id="248" name="TextBox 247">
              <a:extLst>
                <a:ext uri="{FF2B5EF4-FFF2-40B4-BE49-F238E27FC236}">
                  <a16:creationId xmlns:a16="http://schemas.microsoft.com/office/drawing/2014/main" id="{165E8E06-DE43-4A06-9372-D48B23FD12F5}"/>
                </a:ext>
              </a:extLst>
            </p:cNvPr>
            <p:cNvSpPr txBox="1"/>
            <p:nvPr/>
          </p:nvSpPr>
          <p:spPr>
            <a:xfrm>
              <a:off x="5064252" y="1601037"/>
              <a:ext cx="2384236" cy="954107"/>
            </a:xfrm>
            <a:prstGeom prst="rect">
              <a:avLst/>
            </a:prstGeom>
            <a:noFill/>
          </p:spPr>
          <p:txBody>
            <a:bodyPr wrap="square" rtlCol="0">
              <a:spAutoFit/>
            </a:bodyPr>
            <a:lstStyle/>
            <a:p>
              <a:r>
                <a:rPr lang="es-419" dirty="0"/>
                <a:t>Placas de sedimentación</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448488" y="1858947"/>
              <a:ext cx="761016" cy="21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s-419" dirty="0"/>
              <a:t>Clarificador Conclusiones</a:t>
            </a:r>
          </a:p>
        </p:txBody>
      </p:sp>
      <p:sp>
        <p:nvSpPr>
          <p:cNvPr id="440323" name="Rectangle 3"/>
          <p:cNvSpPr>
            <a:spLocks noGrp="1" noChangeArrowheads="1"/>
          </p:cNvSpPr>
          <p:nvPr>
            <p:ph idx="1"/>
          </p:nvPr>
        </p:nvSpPr>
        <p:spPr/>
        <p:txBody>
          <a:bodyPr/>
          <a:lstStyle/>
          <a:p>
            <a:r>
              <a:rPr lang="es-419" dirty="0"/>
              <a:t>placas de sedimentación </a:t>
            </a:r>
            <a:r>
              <a:rPr lang="es-ES" dirty="0"/>
              <a:t>permiten reducir significativamente el área del clarificador</a:t>
            </a:r>
            <a:endParaRPr lang="es-419" dirty="0"/>
          </a:p>
          <a:p>
            <a:r>
              <a:rPr lang="es-ES" dirty="0"/>
              <a:t>El espaciado reducido de las placas reduce la profundidad de clarificador
El filtro de flóculos mejora el rendimiento y proporciona un método para eliminar lodos</a:t>
            </a:r>
            <a:endParaRPr lang="es-419" dirty="0"/>
          </a:p>
          <a:p>
            <a:r>
              <a:rPr lang="es-ES" dirty="0"/>
              <a:t>La distribución del flujo es MUY importante
El tiempo de residencia hidráulica de 24 minutos es suficiente para una clarificación eficiente </a:t>
            </a:r>
            <a:endParaRPr lang="es-419" dirty="0"/>
          </a:p>
          <a:p>
            <a:pPr marL="0" indent="0">
              <a:buNone/>
            </a:pPr>
            <a:endParaRPr lang="es-419"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tilde{G}\theta = \frac{3}{2} \frac{\left( \Lambda^2 - \Lambda_0^2 \right)}{k \pi D_P^2 \alpha}$$&#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905.512"/>
  <p:tag name="LATEXADDIN" val="\documentclass{article}&#10;\usepackage{amsmath}&#10;\pagestyle{empty}&#10;\begin{document}&#10;&#10;$$A_{flocHopper} = \frac{A_{clarifier}C_{flocculator}}{C_{ff} }$$&#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276150</TotalTime>
  <Words>4593</Words>
  <Application>Microsoft Office PowerPoint</Application>
  <PresentationFormat>Widescreen</PresentationFormat>
  <Paragraphs>536</Paragraphs>
  <Slides>90</Slides>
  <Notes>43</Notes>
  <HiddenSlides>0</HiddenSlides>
  <MMClips>10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2" baseType="lpstr">
      <vt:lpstr>Wingdings</vt:lpstr>
      <vt:lpstr>Lato</vt:lpstr>
      <vt:lpstr>Times New Roman</vt:lpstr>
      <vt:lpstr>Symbol</vt:lpstr>
      <vt:lpstr>MT Extra</vt:lpstr>
      <vt:lpstr>Book Antiqua</vt:lpstr>
      <vt:lpstr>Candara</vt:lpstr>
      <vt:lpstr>Arial</vt:lpstr>
      <vt:lpstr>Century Gothic</vt:lpstr>
      <vt:lpstr>Cambria Math</vt:lpstr>
      <vt:lpstr>SWOT 2021</vt:lpstr>
      <vt:lpstr>Equation</vt:lpstr>
      <vt:lpstr>Clarificación</vt:lpstr>
      <vt:lpstr>Temas</vt:lpstr>
      <vt:lpstr>Tratamiento de Aguas Superficiales</vt:lpstr>
      <vt:lpstr>Clarificador</vt:lpstr>
      <vt:lpstr>Clarificador componentes internos</vt:lpstr>
      <vt:lpstr>Clarificador</vt:lpstr>
      <vt:lpstr>La floculación no puede agregar todas las partículas primarias</vt:lpstr>
      <vt:lpstr>Cuatro tamaños de Flóculo</vt:lpstr>
      <vt:lpstr>Filtro de flóculos,  placas de sedimentación, y tolva de lodos</vt:lpstr>
      <vt:lpstr>Filtro de flóculos</vt:lpstr>
      <vt:lpstr>Flóculos tienen una capacidad finita para capturar partículas</vt:lpstr>
      <vt:lpstr>¡El rendimiento del filtro de flóculos se deteriora después de que comienza a desgastarse en la tolva de lodos!</vt:lpstr>
      <vt:lpstr>placas de sedimentación </vt:lpstr>
      <vt:lpstr>Flóculos derriban por las placas de sedimentación y crecen</vt:lpstr>
      <vt:lpstr>Placas de sedimentación  alimentan  el filtro de flóculos</vt:lpstr>
      <vt:lpstr>El tamaño máximo de los flóculos esta basado en cada hemisferio que intenta rotar</vt:lpstr>
      <vt:lpstr>Investigación del filtro de flóculos</vt:lpstr>
      <vt:lpstr>PowerPoint Presentation</vt:lpstr>
      <vt:lpstr>PowerPoint Presentation</vt:lpstr>
      <vt:lpstr>Filtro de flóculos son muy diferentes de la floculación</vt:lpstr>
      <vt:lpstr>Preguntas sobre el filtro de flóculos</vt:lpstr>
      <vt:lpstr>Inversor de chorro</vt:lpstr>
      <vt:lpstr>La geometría inferior determina si el filtro de flóculos crece</vt:lpstr>
      <vt:lpstr>El chorro es descentrado</vt:lpstr>
      <vt:lpstr>Filtro de flóculos Resuspender</vt:lpstr>
      <vt:lpstr>El inversor de chorro crea un chorro vertical que resuspende los flóculos asentados</vt:lpstr>
      <vt:lpstr>El chorro se desvía más cuando tiene menos impulso</vt:lpstr>
      <vt:lpstr>Diseño del difusor de entrada</vt:lpstr>
      <vt:lpstr>Restricciones de velocidad del chorro: un mínimo y un máximo</vt:lpstr>
      <vt:lpstr>Dimensiones del difusor
</vt:lpstr>
      <vt:lpstr>Tolva de lodos</vt:lpstr>
      <vt:lpstr>Clarificador autolimpiante y libre de lodos (sin electricidad)</vt:lpstr>
      <vt:lpstr>Requisitos de la tolva de lodos</vt:lpstr>
      <vt:lpstr>Previo estado de la técnica... SUPERPULSADOR® Clarificador</vt:lpstr>
      <vt:lpstr>¿Por qué hay flujo pulsante en un SuperPulsador?</vt:lpstr>
      <vt:lpstr>Sedimentación!</vt:lpstr>
      <vt:lpstr>Clarificador de flujo horizontal</vt:lpstr>
      <vt:lpstr>Clarificador de flujo vertical</vt:lpstr>
      <vt:lpstr>Pautas para la velocidad de captura</vt:lpstr>
      <vt:lpstr>placas de sedimentación capturan partículas que se asientan más rápido que la velocidad de captura de las placas de sedimentación</vt:lpstr>
      <vt:lpstr>placas de sedimentación </vt:lpstr>
      <vt:lpstr>3 requisitos para exitosas placas de sedimentación</vt:lpstr>
      <vt:lpstr>Ruta crítica para la captura de un flóculo</vt:lpstr>
      <vt:lpstr>Velocidad de captura para placas (y tubos)</vt:lpstr>
      <vt:lpstr>Igualar tiempos para obtener la velocidad de captura</vt:lpstr>
      <vt:lpstr>Clarificador componentes de velocidad vertical</vt:lpstr>
      <vt:lpstr>Diseño de las placas de sedimentación</vt:lpstr>
      <vt:lpstr>Filtro de flóculos,  placas de sedimentación,  Tolva de lodos</vt:lpstr>
      <vt:lpstr>El espacio entre placas de sedimentación es importante</vt:lpstr>
      <vt:lpstr>Flóculo Roll Up Solution Scheme: Another failure mode</vt:lpstr>
      <vt:lpstr>Mínimo espacio entre placas de sedimentación </vt:lpstr>
      <vt:lpstr>Espacio entre placas de sedimentación</vt:lpstr>
      <vt:lpstr>Conclusiones de las placas de sedimentación</vt:lpstr>
      <vt:lpstr>Conclusiones de las placas de sedimentación</vt:lpstr>
      <vt:lpstr>Volcanes de flóculos: Un ejemplo de un modo de falla en clarificadores</vt:lpstr>
      <vt:lpstr>Turbidez de agua clarificada en San Nicolás</vt:lpstr>
      <vt:lpstr>Problemas de gradientes de temperatura</vt:lpstr>
      <vt:lpstr>Avances en el diseño para mejorar el rendimiento del clarificador</vt:lpstr>
      <vt:lpstr>Design Review</vt:lpstr>
      <vt:lpstr>Santa Rosa de Copan: CEPIS Plant Tour</vt:lpstr>
      <vt:lpstr>CEPIS/OPS diseños – Flujo vertical</vt:lpstr>
      <vt:lpstr>CEPIS: placas de sedimentación and colectora de salida</vt:lpstr>
      <vt:lpstr>AguaClara Evolución</vt:lpstr>
      <vt:lpstr>Cuatro Comunidades</vt:lpstr>
      <vt:lpstr>Cuatro Comunidades Lodo</vt:lpstr>
      <vt:lpstr>Reflexiones</vt:lpstr>
      <vt:lpstr>Flóculos escapando en Agalteca (2009)</vt:lpstr>
      <vt:lpstr>La circulación a gran escala y el bajo rendimiento son comunes en los clarificadores convencionales</vt:lpstr>
      <vt:lpstr>PowerPoint Presentation</vt:lpstr>
      <vt:lpstr>Mejoras en el colector de entrada en Tamara</vt:lpstr>
      <vt:lpstr>Difusores que eliminan la circulación y mantienen el filtro de flóculos en suspensión</vt:lpstr>
      <vt:lpstr>Tolva de lodos</vt:lpstr>
      <vt:lpstr>Moroceli –2014</vt:lpstr>
      <vt:lpstr>PowerPoint Presentation</vt:lpstr>
      <vt:lpstr>PowerPoint Presentation</vt:lpstr>
      <vt:lpstr>PowerPoint Presentation</vt:lpstr>
      <vt:lpstr>Los difusores dirigen un chorro de agua al inversor de chorro</vt:lpstr>
      <vt:lpstr>PowerPoint Presentation</vt:lpstr>
      <vt:lpstr>Pasos para desconectar un clarificador y luego devolverlo al servicio</vt:lpstr>
      <vt:lpstr>Bloquear el agua de entrada</vt:lpstr>
      <vt:lpstr>Cerrar colector de salida y vaciar el tanque</vt:lpstr>
      <vt:lpstr>Quitar el colector de salida</vt:lpstr>
      <vt:lpstr>Quitar placas de sedimentación</vt:lpstr>
      <vt:lpstr>Reponer placas de sedimentación</vt:lpstr>
      <vt:lpstr>Reemplace el colector de salida</vt:lpstr>
      <vt:lpstr>Llene el tanque a través de la colector de salida!</vt:lpstr>
      <vt:lpstr>Retire el trozo de tubería de entrada para devolver el tanque al servicio</vt:lpstr>
      <vt:lpstr>Preguntas</vt:lpstr>
      <vt:lpstr>Clarificador Conclusiones</vt:lpstr>
      <vt:lpstr>Clarificador Conclusiones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7574</cp:revision>
  <dcterms:created xsi:type="dcterms:W3CDTF">2004-08-02T19:16:35Z</dcterms:created>
  <dcterms:modified xsi:type="dcterms:W3CDTF">2023-03-27T14:52:50Z</dcterms:modified>
</cp:coreProperties>
</file>